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heme/themeOverride1.xml" ContentType="application/vnd.openxmlformats-officedocument.themeOverride+xml"/>
  <Override PartName="/ppt/theme/themeOverride2.xml" ContentType="application/vnd.openxmlformats-officedocument.themeOverride+xml"/>
  <Override PartName="/ppt/theme/themeOverride3.xml" ContentType="application/vnd.openxmlformats-officedocument.themeOverr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91525" autoAdjust="0"/>
  </p:normalViewPr>
  <p:slideViewPr>
    <p:cSldViewPr snapToGrid="0" snapToObjects="1">
      <p:cViewPr varScale="1">
        <p:scale>
          <a:sx n="97" d="100"/>
          <a:sy n="97" d="100"/>
        </p:scale>
        <p:origin x="1290" y="9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6/11/relationships/changesInfo" Target="changesInfos/changesInfo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9/29/2023</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‹nº›</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9/29/2023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‹nº›</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9/29/2023</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9/29/2023</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9/29/2023</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9/29/2023</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9/29/2023</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9/29/2023</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9/29/2023</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9/29/2023</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9/29/2023</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9/29/2023</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‹nº›</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lepanitz/IBM---Final-Project/blob/main/03%20labs-jupyter-spacex-Data%20wrangling.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lepanitz/IBM---Final-Project/blob/main/05%20jupyter-labs-eda-dataviz.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lepanitz/IBM---Final-Project/blob/main/04%20jupyter-labs-eda-sql-coursera_sqllite_postgre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lepanitz/IBM---Final-Project/blob/main/06%20lab_jupyter_launch_site_loca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lepanitz/IBM---Final-Project/blob/main/07%20spacex_dash_app.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lepanitz/IBM---Final-Project/blob/main/08%20SpaceX_Machine_Learning_Prediction_Part_5.jupyter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1.xml"/><Relationship Id="rId1" Type="http://schemas.openxmlformats.org/officeDocument/2006/relationships/themeOverride" Target="../theme/themeOverride1.xml"/><Relationship Id="rId4" Type="http://schemas.openxmlformats.org/officeDocument/2006/relationships/image" Target="../media/image14.png"/></Relationships>
</file>

<file path=ppt/slides/_rels/slide2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1.xml"/><Relationship Id="rId1" Type="http://schemas.openxmlformats.org/officeDocument/2006/relationships/themeOverride" Target="../theme/themeOverride2.xml"/><Relationship Id="rId4" Type="http://schemas.openxmlformats.org/officeDocument/2006/relationships/image" Target="../media/image17.png"/></Relationships>
</file>

<file path=ppt/slides/_rels/slide3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1.xml"/><Relationship Id="rId1" Type="http://schemas.openxmlformats.org/officeDocument/2006/relationships/themeOverride" Target="../theme/themeOverride3.xml"/><Relationship Id="rId4" Type="http://schemas.openxmlformats.org/officeDocument/2006/relationships/image" Target="../media/image19.png"/></Relationships>
</file>

<file path=ppt/slides/_rels/slide3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3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42.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lepanitz/IBM---Final-Project/blob/main/01%20jupyter-labs-spacex-data-collection-api.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lepanitz/IBM---Final-Project/blob/main/02%20jupyter-labs-webscraping.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5" y="4568734"/>
            <a:ext cx="3587761"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LEANDRO MANASSI PANITZ</a:t>
            </a:r>
          </a:p>
          <a:p>
            <a:r>
              <a:rPr lang="en-US" dirty="0">
                <a:solidFill>
                  <a:schemeClr val="bg2"/>
                </a:solidFill>
                <a:latin typeface="Abadi" panose="020B0604020104020204" pitchFamily="34" charset="0"/>
                <a:ea typeface="SF Pro" pitchFamily="2" charset="0"/>
                <a:cs typeface="SF Pro" pitchFamily="2" charset="0"/>
              </a:rPr>
              <a:t>29</a:t>
            </a:r>
            <a:r>
              <a:rPr lang="en-US" baseline="30000" dirty="0">
                <a:solidFill>
                  <a:schemeClr val="bg2"/>
                </a:solidFill>
                <a:latin typeface="Abadi" panose="020B0604020104020204" pitchFamily="34" charset="0"/>
                <a:ea typeface="SF Pro" pitchFamily="2" charset="0"/>
                <a:cs typeface="SF Pro" pitchFamily="2" charset="0"/>
              </a:rPr>
              <a:t>st</a:t>
            </a:r>
            <a:r>
              <a:rPr lang="en-US" dirty="0">
                <a:solidFill>
                  <a:schemeClr val="bg2"/>
                </a:solidFill>
                <a:latin typeface="Abadi" panose="020B0604020104020204" pitchFamily="34" charset="0"/>
                <a:ea typeface="SF Pro" pitchFamily="2" charset="0"/>
                <a:cs typeface="SF Pro" pitchFamily="2" charset="0"/>
              </a:rPr>
              <a:t> September 2023</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a:xfrm>
            <a:off x="8714772" y="6232051"/>
            <a:ext cx="2743200" cy="401638"/>
          </a:xfrm>
        </p:spPr>
        <p:txBody>
          <a:bodyPr/>
          <a:lstStyle/>
          <a:p>
            <a:fld id="{5075537C-CA84-1446-933C-8E9D027F9201}" type="slidenum">
              <a:rPr lang="en-US" smtClean="0"/>
              <a:t>10</a:t>
            </a:fld>
            <a:endParaRPr lang="en-US"/>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17" name="Retângulo: Cantos Arredondados 16">
            <a:extLst>
              <a:ext uri="{FF2B5EF4-FFF2-40B4-BE49-F238E27FC236}">
                <a16:creationId xmlns:a16="http://schemas.microsoft.com/office/drawing/2014/main" id="{08A1B405-9191-46CB-8477-2A3F9E83607D}"/>
              </a:ext>
            </a:extLst>
          </p:cNvPr>
          <p:cNvSpPr/>
          <p:nvPr/>
        </p:nvSpPr>
        <p:spPr>
          <a:xfrm>
            <a:off x="6528619" y="1473285"/>
            <a:ext cx="4929353" cy="549049"/>
          </a:xfrm>
          <a:prstGeom prst="roundRect">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Imported the </a:t>
            </a:r>
            <a:r>
              <a:rPr lang="en-US" dirty="0" err="1">
                <a:solidFill>
                  <a:schemeClr val="bg1"/>
                </a:solidFill>
              </a:rPr>
              <a:t>dataframe</a:t>
            </a:r>
            <a:r>
              <a:rPr lang="en-US" dirty="0">
                <a:solidFill>
                  <a:schemeClr val="bg1"/>
                </a:solidFill>
              </a:rPr>
              <a:t> created from the SpaceX API (dataset_part_1.csv)</a:t>
            </a:r>
            <a:endParaRPr lang="pt-BR" dirty="0">
              <a:solidFill>
                <a:schemeClr val="bg1"/>
              </a:solidFill>
            </a:endParaRPr>
          </a:p>
        </p:txBody>
      </p:sp>
      <p:sp>
        <p:nvSpPr>
          <p:cNvPr id="18" name="Retângulo: Cantos Arredondados 17">
            <a:extLst>
              <a:ext uri="{FF2B5EF4-FFF2-40B4-BE49-F238E27FC236}">
                <a16:creationId xmlns:a16="http://schemas.microsoft.com/office/drawing/2014/main" id="{CD5C4BD2-F858-7EFB-2BDF-0139A01535EB}"/>
              </a:ext>
            </a:extLst>
          </p:cNvPr>
          <p:cNvSpPr/>
          <p:nvPr/>
        </p:nvSpPr>
        <p:spPr>
          <a:xfrm>
            <a:off x="6528618" y="2316713"/>
            <a:ext cx="4929353" cy="549049"/>
          </a:xfrm>
          <a:prstGeom prst="roundRect">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Calculated the number of launches on each site</a:t>
            </a:r>
            <a:endParaRPr lang="pt-BR" dirty="0"/>
          </a:p>
        </p:txBody>
      </p:sp>
      <p:sp>
        <p:nvSpPr>
          <p:cNvPr id="19" name="Retângulo: Cantos Arredondados 18">
            <a:extLst>
              <a:ext uri="{FF2B5EF4-FFF2-40B4-BE49-F238E27FC236}">
                <a16:creationId xmlns:a16="http://schemas.microsoft.com/office/drawing/2014/main" id="{2C0523A9-ECBB-A875-0624-179B892DA8D9}"/>
              </a:ext>
            </a:extLst>
          </p:cNvPr>
          <p:cNvSpPr/>
          <p:nvPr/>
        </p:nvSpPr>
        <p:spPr>
          <a:xfrm>
            <a:off x="6528619" y="3160141"/>
            <a:ext cx="4929353" cy="549049"/>
          </a:xfrm>
          <a:prstGeom prst="round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Calculated the number and occurrence of each orbit</a:t>
            </a:r>
          </a:p>
        </p:txBody>
      </p:sp>
      <p:sp>
        <p:nvSpPr>
          <p:cNvPr id="20" name="Retângulo: Cantos Arredondados 19">
            <a:extLst>
              <a:ext uri="{FF2B5EF4-FFF2-40B4-BE49-F238E27FC236}">
                <a16:creationId xmlns:a16="http://schemas.microsoft.com/office/drawing/2014/main" id="{69D2FF50-BBF3-7779-6D0F-AEC045104D3A}"/>
              </a:ext>
            </a:extLst>
          </p:cNvPr>
          <p:cNvSpPr/>
          <p:nvPr/>
        </p:nvSpPr>
        <p:spPr>
          <a:xfrm>
            <a:off x="6528619" y="4003569"/>
            <a:ext cx="4929353" cy="549049"/>
          </a:xfrm>
          <a:prstGeom prst="round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Calculated the number and </a:t>
            </a:r>
            <a:r>
              <a:rPr lang="en-US" dirty="0" err="1">
                <a:solidFill>
                  <a:sysClr val="windowText" lastClr="000000"/>
                </a:solidFill>
              </a:rPr>
              <a:t>occurence</a:t>
            </a:r>
            <a:r>
              <a:rPr lang="en-US" dirty="0">
                <a:solidFill>
                  <a:sysClr val="windowText" lastClr="000000"/>
                </a:solidFill>
              </a:rPr>
              <a:t> of mission outcome of the orbits</a:t>
            </a:r>
            <a:endParaRPr lang="pt-BR" dirty="0">
              <a:solidFill>
                <a:sysClr val="windowText" lastClr="000000"/>
              </a:solidFill>
            </a:endParaRPr>
          </a:p>
        </p:txBody>
      </p:sp>
      <p:sp>
        <p:nvSpPr>
          <p:cNvPr id="21" name="Retângulo: Cantos Arredondados 20">
            <a:extLst>
              <a:ext uri="{FF2B5EF4-FFF2-40B4-BE49-F238E27FC236}">
                <a16:creationId xmlns:a16="http://schemas.microsoft.com/office/drawing/2014/main" id="{753AB6C5-54AF-0C7F-9DE3-8E467E794B88}"/>
              </a:ext>
            </a:extLst>
          </p:cNvPr>
          <p:cNvSpPr/>
          <p:nvPr/>
        </p:nvSpPr>
        <p:spPr>
          <a:xfrm>
            <a:off x="6528617" y="4858893"/>
            <a:ext cx="4929353" cy="549049"/>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Created a landing outcome label from Outcome column</a:t>
            </a:r>
            <a:endParaRPr lang="pt-BR" dirty="0">
              <a:solidFill>
                <a:sysClr val="windowText" lastClr="000000"/>
              </a:solidFill>
            </a:endParaRPr>
          </a:p>
        </p:txBody>
      </p:sp>
      <p:sp>
        <p:nvSpPr>
          <p:cNvPr id="22" name="Retângulo: Cantos Arredondados 21">
            <a:extLst>
              <a:ext uri="{FF2B5EF4-FFF2-40B4-BE49-F238E27FC236}">
                <a16:creationId xmlns:a16="http://schemas.microsoft.com/office/drawing/2014/main" id="{9250E795-D6AC-B71B-F953-B25B62651941}"/>
              </a:ext>
            </a:extLst>
          </p:cNvPr>
          <p:cNvSpPr/>
          <p:nvPr/>
        </p:nvSpPr>
        <p:spPr>
          <a:xfrm>
            <a:off x="6528616" y="5680902"/>
            <a:ext cx="4929353" cy="549049"/>
          </a:xfrm>
          <a:prstGeom prst="round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Exported a </a:t>
            </a:r>
            <a:r>
              <a:rPr lang="en-US" dirty="0" err="1">
                <a:solidFill>
                  <a:sysClr val="windowText" lastClr="000000"/>
                </a:solidFill>
              </a:rPr>
              <a:t>dataframe</a:t>
            </a:r>
            <a:r>
              <a:rPr lang="en-US" dirty="0">
                <a:solidFill>
                  <a:sysClr val="windowText" lastClr="000000"/>
                </a:solidFill>
              </a:rPr>
              <a:t> to a CSV file (dataset_part_2.csv)</a:t>
            </a:r>
            <a:endParaRPr lang="pt-BR" dirty="0">
              <a:solidFill>
                <a:sysClr val="windowText" lastClr="000000"/>
              </a:solidFill>
            </a:endParaRPr>
          </a:p>
        </p:txBody>
      </p:sp>
      <p:cxnSp>
        <p:nvCxnSpPr>
          <p:cNvPr id="23" name="Conector de Seta Reta 22">
            <a:extLst>
              <a:ext uri="{FF2B5EF4-FFF2-40B4-BE49-F238E27FC236}">
                <a16:creationId xmlns:a16="http://schemas.microsoft.com/office/drawing/2014/main" id="{56F0545F-C4C2-FCEA-0EC2-0C8022656975}"/>
              </a:ext>
            </a:extLst>
          </p:cNvPr>
          <p:cNvCxnSpPr>
            <a:stCxn id="17" idx="2"/>
            <a:endCxn id="18" idx="0"/>
          </p:cNvCxnSpPr>
          <p:nvPr/>
        </p:nvCxnSpPr>
        <p:spPr>
          <a:xfrm flipH="1">
            <a:off x="8993295" y="2022334"/>
            <a:ext cx="1" cy="2943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Conector de Seta Reta 23">
            <a:extLst>
              <a:ext uri="{FF2B5EF4-FFF2-40B4-BE49-F238E27FC236}">
                <a16:creationId xmlns:a16="http://schemas.microsoft.com/office/drawing/2014/main" id="{94E6713F-E13E-54C4-FD5F-2E66F0F3C181}"/>
              </a:ext>
            </a:extLst>
          </p:cNvPr>
          <p:cNvCxnSpPr>
            <a:stCxn id="18" idx="2"/>
            <a:endCxn id="19" idx="0"/>
          </p:cNvCxnSpPr>
          <p:nvPr/>
        </p:nvCxnSpPr>
        <p:spPr>
          <a:xfrm>
            <a:off x="8993295" y="2865762"/>
            <a:ext cx="1" cy="2943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Conector de Seta Reta 24">
            <a:extLst>
              <a:ext uri="{FF2B5EF4-FFF2-40B4-BE49-F238E27FC236}">
                <a16:creationId xmlns:a16="http://schemas.microsoft.com/office/drawing/2014/main" id="{BBEA4507-B801-273E-72CF-1C3B1EFC3DEF}"/>
              </a:ext>
            </a:extLst>
          </p:cNvPr>
          <p:cNvCxnSpPr>
            <a:stCxn id="19" idx="2"/>
            <a:endCxn id="20" idx="0"/>
          </p:cNvCxnSpPr>
          <p:nvPr/>
        </p:nvCxnSpPr>
        <p:spPr>
          <a:xfrm>
            <a:off x="8993296" y="3709190"/>
            <a:ext cx="0" cy="2943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Conector de Seta Reta 25">
            <a:extLst>
              <a:ext uri="{FF2B5EF4-FFF2-40B4-BE49-F238E27FC236}">
                <a16:creationId xmlns:a16="http://schemas.microsoft.com/office/drawing/2014/main" id="{BAB23F21-951D-B81C-D58A-367A3D7D5806}"/>
              </a:ext>
            </a:extLst>
          </p:cNvPr>
          <p:cNvCxnSpPr>
            <a:stCxn id="20" idx="2"/>
            <a:endCxn id="21" idx="0"/>
          </p:cNvCxnSpPr>
          <p:nvPr/>
        </p:nvCxnSpPr>
        <p:spPr>
          <a:xfrm flipH="1">
            <a:off x="8993294" y="4552618"/>
            <a:ext cx="2" cy="3062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Conector de Seta Reta 26">
            <a:extLst>
              <a:ext uri="{FF2B5EF4-FFF2-40B4-BE49-F238E27FC236}">
                <a16:creationId xmlns:a16="http://schemas.microsoft.com/office/drawing/2014/main" id="{988399BF-5814-C7A6-E5FE-2E7C8AAF27B4}"/>
              </a:ext>
            </a:extLst>
          </p:cNvPr>
          <p:cNvCxnSpPr>
            <a:endCxn id="22" idx="0"/>
          </p:cNvCxnSpPr>
          <p:nvPr/>
        </p:nvCxnSpPr>
        <p:spPr>
          <a:xfrm flipH="1">
            <a:off x="8993293" y="5407942"/>
            <a:ext cx="1" cy="2729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8" name="Text Placeholder 2">
            <a:extLst>
              <a:ext uri="{FF2B5EF4-FFF2-40B4-BE49-F238E27FC236}">
                <a16:creationId xmlns:a16="http://schemas.microsoft.com/office/drawing/2014/main" id="{2D57964F-FEED-0C05-5509-9C7F54645965}"/>
              </a:ext>
            </a:extLst>
          </p:cNvPr>
          <p:cNvSpPr txBox="1">
            <a:spLocks/>
          </p:cNvSpPr>
          <p:nvPr/>
        </p:nvSpPr>
        <p:spPr>
          <a:xfrm>
            <a:off x="820738" y="1800225"/>
            <a:ext cx="4640263" cy="4225925"/>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Through Data Wrangling, the data was cleaned, unified and organized and Exploratory Data Analysis (EDA) was carried out</a:t>
            </a:r>
          </a:p>
          <a:p>
            <a:pPr algn="just">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panose="020B0604020104020204" pitchFamily="34" charset="0"/>
              </a:rPr>
              <a:t>GitHub URL of the completed Data Wrangling notebook: </a:t>
            </a:r>
            <a:r>
              <a:rPr lang="en-US" sz="1800" dirty="0">
                <a:solidFill>
                  <a:schemeClr val="accent3">
                    <a:lumMod val="25000"/>
                  </a:schemeClr>
                </a:solidFill>
                <a:latin typeface="Abadi" panose="020B0604020104020204" pitchFamily="34" charset="0"/>
                <a:hlinkClick r:id="rId3"/>
              </a:rPr>
              <a:t>https://github.com/lepanitz/IBM---Final-Project/blob/main/03%20labs-jupyter-spacex-Data%20wrangling.ipynb</a:t>
            </a:r>
            <a:endParaRPr lang="en-US" dirty="0"/>
          </a:p>
          <a:p>
            <a:pPr algn="just"/>
            <a:endParaRPr lang="en-US" dirty="0"/>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530657"/>
            <a:ext cx="9745589" cy="4351338"/>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Charts Plotted:</a:t>
            </a:r>
          </a:p>
          <a:p>
            <a:pPr lvl="1">
              <a:lnSpc>
                <a:spcPct val="100000"/>
              </a:lnSpc>
              <a:spcBef>
                <a:spcPts val="600"/>
              </a:spcBef>
            </a:pPr>
            <a:r>
              <a:rPr lang="en-US" sz="1800" dirty="0">
                <a:solidFill>
                  <a:schemeClr val="accent3">
                    <a:lumMod val="25000"/>
                  </a:schemeClr>
                </a:solidFill>
                <a:latin typeface="Abadi"/>
              </a:rPr>
              <a:t>Relationship between Flight Number and Launch Site</a:t>
            </a:r>
          </a:p>
          <a:p>
            <a:pPr lvl="1">
              <a:lnSpc>
                <a:spcPct val="100000"/>
              </a:lnSpc>
              <a:spcBef>
                <a:spcPts val="600"/>
              </a:spcBef>
            </a:pPr>
            <a:r>
              <a:rPr lang="en-US" sz="1800" dirty="0">
                <a:solidFill>
                  <a:schemeClr val="accent3">
                    <a:lumMod val="25000"/>
                  </a:schemeClr>
                </a:solidFill>
                <a:latin typeface="Abadi"/>
              </a:rPr>
              <a:t>Relationship between Payload and Launch Site</a:t>
            </a:r>
          </a:p>
          <a:p>
            <a:pPr lvl="1">
              <a:lnSpc>
                <a:spcPct val="100000"/>
              </a:lnSpc>
              <a:spcBef>
                <a:spcPts val="600"/>
              </a:spcBef>
            </a:pPr>
            <a:r>
              <a:rPr lang="en-US" sz="1800" dirty="0">
                <a:solidFill>
                  <a:schemeClr val="accent3">
                    <a:lumMod val="25000"/>
                  </a:schemeClr>
                </a:solidFill>
                <a:latin typeface="Abadi"/>
              </a:rPr>
              <a:t>Relationship between success rate of each orbit type</a:t>
            </a:r>
          </a:p>
          <a:p>
            <a:pPr lvl="1">
              <a:lnSpc>
                <a:spcPct val="100000"/>
              </a:lnSpc>
              <a:spcBef>
                <a:spcPts val="600"/>
              </a:spcBef>
            </a:pPr>
            <a:r>
              <a:rPr lang="en-US" sz="1800" dirty="0">
                <a:solidFill>
                  <a:schemeClr val="accent3">
                    <a:lumMod val="25000"/>
                  </a:schemeClr>
                </a:solidFill>
                <a:latin typeface="Abadi"/>
              </a:rPr>
              <a:t>Relationship between Flight Number and Orbit type</a:t>
            </a:r>
          </a:p>
          <a:p>
            <a:pPr lvl="1">
              <a:lnSpc>
                <a:spcPct val="100000"/>
              </a:lnSpc>
              <a:spcBef>
                <a:spcPts val="600"/>
              </a:spcBef>
            </a:pPr>
            <a:r>
              <a:rPr lang="en-US" sz="1800" dirty="0">
                <a:solidFill>
                  <a:schemeClr val="accent3">
                    <a:lumMod val="25000"/>
                  </a:schemeClr>
                </a:solidFill>
                <a:latin typeface="Abadi"/>
              </a:rPr>
              <a:t>Relationship between Payload and Orbit type</a:t>
            </a:r>
          </a:p>
          <a:p>
            <a:pPr lvl="1">
              <a:lnSpc>
                <a:spcPct val="100000"/>
              </a:lnSpc>
              <a:spcBef>
                <a:spcPts val="600"/>
              </a:spcBef>
            </a:pPr>
            <a:r>
              <a:rPr lang="en-US" sz="1800" dirty="0">
                <a:solidFill>
                  <a:schemeClr val="accent3">
                    <a:lumMod val="25000"/>
                  </a:schemeClr>
                </a:solidFill>
                <a:latin typeface="Abadi"/>
              </a:rPr>
              <a:t>Launch success yearly trend</a:t>
            </a:r>
          </a:p>
          <a:p>
            <a:pPr algn="just">
              <a:lnSpc>
                <a:spcPct val="100000"/>
              </a:lnSpc>
              <a:spcBef>
                <a:spcPts val="1400"/>
              </a:spcBef>
            </a:pPr>
            <a:r>
              <a:rPr lang="en-US" sz="2200" dirty="0">
                <a:solidFill>
                  <a:schemeClr val="accent3">
                    <a:lumMod val="25000"/>
                  </a:schemeClr>
                </a:solidFill>
                <a:latin typeface="Abadi" panose="020B0604020104020204" pitchFamily="34" charset="0"/>
              </a:rPr>
              <a:t>Through the plotted graphs it was possible to visualize the existence or not of relationships between the variables in order to understand how they affect successful landings.</a:t>
            </a:r>
          </a:p>
          <a:p>
            <a:pPr>
              <a:lnSpc>
                <a:spcPct val="100000"/>
              </a:lnSpc>
              <a:spcBef>
                <a:spcPts val="1400"/>
              </a:spcBef>
            </a:pPr>
            <a:r>
              <a:rPr lang="en-US" sz="2200" dirty="0">
                <a:solidFill>
                  <a:schemeClr val="accent3">
                    <a:lumMod val="25000"/>
                  </a:schemeClr>
                </a:solidFill>
                <a:latin typeface="Abadi" panose="020B0604020104020204" pitchFamily="34" charset="0"/>
              </a:rPr>
              <a:t>GitHub URL of the completed EDA with Visualization notebook: </a:t>
            </a:r>
            <a:r>
              <a:rPr lang="en-US" sz="2200" dirty="0">
                <a:solidFill>
                  <a:schemeClr val="accent3">
                    <a:lumMod val="25000"/>
                  </a:schemeClr>
                </a:solidFill>
                <a:latin typeface="Abadi" panose="020B0604020104020204" pitchFamily="34" charset="0"/>
                <a:hlinkClick r:id="rId3"/>
              </a:rPr>
              <a:t>https://github.com/lepanitz/IBM---Final-Project/blob/main/05%20jupyter-labs-eda-dataviz.ipynb</a:t>
            </a:r>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07690"/>
            <a:ext cx="10084803" cy="5289755"/>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SQL queries performed:</a:t>
            </a:r>
          </a:p>
          <a:p>
            <a:pPr lvl="1">
              <a:lnSpc>
                <a:spcPct val="100000"/>
              </a:lnSpc>
              <a:spcBef>
                <a:spcPts val="0"/>
              </a:spcBef>
            </a:pPr>
            <a:r>
              <a:rPr lang="en-US" sz="1600" dirty="0">
                <a:solidFill>
                  <a:schemeClr val="accent3">
                    <a:lumMod val="25000"/>
                  </a:schemeClr>
                </a:solidFill>
                <a:latin typeface="Abadi" panose="020B0604020104020204" pitchFamily="34" charset="0"/>
              </a:rPr>
              <a:t>Names of the unique launch sites  in the space mission</a:t>
            </a:r>
          </a:p>
          <a:p>
            <a:pPr lvl="1">
              <a:lnSpc>
                <a:spcPct val="100000"/>
              </a:lnSpc>
              <a:spcBef>
                <a:spcPts val="0"/>
              </a:spcBef>
            </a:pPr>
            <a:r>
              <a:rPr lang="en-US" sz="1600" dirty="0">
                <a:solidFill>
                  <a:schemeClr val="accent3">
                    <a:lumMod val="25000"/>
                  </a:schemeClr>
                </a:solidFill>
                <a:latin typeface="Abadi" panose="020B0604020104020204" pitchFamily="34" charset="0"/>
              </a:rPr>
              <a:t>5 records where launch sites begin with the string 'CCA’ </a:t>
            </a:r>
          </a:p>
          <a:p>
            <a:pPr lvl="1">
              <a:lnSpc>
                <a:spcPct val="100000"/>
              </a:lnSpc>
              <a:spcBef>
                <a:spcPts val="0"/>
              </a:spcBef>
            </a:pPr>
            <a:r>
              <a:rPr lang="en-US" sz="1600" dirty="0">
                <a:solidFill>
                  <a:schemeClr val="accent3">
                    <a:lumMod val="25000"/>
                  </a:schemeClr>
                </a:solidFill>
                <a:latin typeface="Abadi" panose="020B0604020104020204" pitchFamily="34" charset="0"/>
              </a:rPr>
              <a:t>The total payload mass carried by boosters launched by NASA (CRS)</a:t>
            </a:r>
          </a:p>
          <a:p>
            <a:pPr lvl="1">
              <a:lnSpc>
                <a:spcPct val="100000"/>
              </a:lnSpc>
              <a:spcBef>
                <a:spcPts val="0"/>
              </a:spcBef>
            </a:pPr>
            <a:r>
              <a:rPr lang="en-US" sz="1600" dirty="0">
                <a:solidFill>
                  <a:schemeClr val="accent3">
                    <a:lumMod val="25000"/>
                  </a:schemeClr>
                </a:solidFill>
                <a:latin typeface="Abadi" panose="020B0604020104020204" pitchFamily="34" charset="0"/>
              </a:rPr>
              <a:t>Average payload mass carried by booster version F9 v1.1</a:t>
            </a:r>
          </a:p>
          <a:p>
            <a:pPr lvl="1">
              <a:lnSpc>
                <a:spcPct val="100000"/>
              </a:lnSpc>
              <a:spcBef>
                <a:spcPts val="0"/>
              </a:spcBef>
            </a:pPr>
            <a:r>
              <a:rPr lang="en-US" sz="1600" dirty="0">
                <a:solidFill>
                  <a:schemeClr val="accent3">
                    <a:lumMod val="25000"/>
                  </a:schemeClr>
                </a:solidFill>
                <a:latin typeface="Abadi" panose="020B0604020104020204" pitchFamily="34" charset="0"/>
              </a:rPr>
              <a:t>Date when the first </a:t>
            </a:r>
            <a:r>
              <a:rPr lang="en-US" sz="1600" dirty="0" err="1">
                <a:solidFill>
                  <a:schemeClr val="accent3">
                    <a:lumMod val="25000"/>
                  </a:schemeClr>
                </a:solidFill>
                <a:latin typeface="Abadi" panose="020B0604020104020204" pitchFamily="34" charset="0"/>
              </a:rPr>
              <a:t>succesful</a:t>
            </a:r>
            <a:r>
              <a:rPr lang="en-US" sz="1600" dirty="0">
                <a:solidFill>
                  <a:schemeClr val="accent3">
                    <a:lumMod val="25000"/>
                  </a:schemeClr>
                </a:solidFill>
                <a:latin typeface="Abadi" panose="020B0604020104020204" pitchFamily="34" charset="0"/>
              </a:rPr>
              <a:t> landing outcome in ground pad was achieved</a:t>
            </a:r>
          </a:p>
          <a:p>
            <a:pPr lvl="1">
              <a:lnSpc>
                <a:spcPct val="100000"/>
              </a:lnSpc>
              <a:spcBef>
                <a:spcPts val="0"/>
              </a:spcBef>
            </a:pPr>
            <a:r>
              <a:rPr lang="en-US" sz="1600" dirty="0">
                <a:solidFill>
                  <a:schemeClr val="accent3">
                    <a:lumMod val="25000"/>
                  </a:schemeClr>
                </a:solidFill>
                <a:latin typeface="Abadi" panose="020B0604020104020204" pitchFamily="34" charset="0"/>
              </a:rPr>
              <a:t>Names of the boosters which have success in drone ship and have payload mass greater than 4000 but less than 6000</a:t>
            </a:r>
          </a:p>
          <a:p>
            <a:pPr lvl="1">
              <a:lnSpc>
                <a:spcPct val="100000"/>
              </a:lnSpc>
              <a:spcBef>
                <a:spcPts val="0"/>
              </a:spcBef>
            </a:pPr>
            <a:r>
              <a:rPr lang="en-US" sz="1600" dirty="0">
                <a:solidFill>
                  <a:schemeClr val="accent3">
                    <a:lumMod val="25000"/>
                  </a:schemeClr>
                </a:solidFill>
                <a:latin typeface="Abadi" panose="020B0604020104020204" pitchFamily="34" charset="0"/>
              </a:rPr>
              <a:t>Total number of successful and failure mission outcomes</a:t>
            </a:r>
          </a:p>
          <a:p>
            <a:pPr lvl="1">
              <a:lnSpc>
                <a:spcPct val="100000"/>
              </a:lnSpc>
              <a:spcBef>
                <a:spcPts val="0"/>
              </a:spcBef>
            </a:pPr>
            <a:r>
              <a:rPr lang="en-US" sz="1600" dirty="0">
                <a:solidFill>
                  <a:schemeClr val="accent3">
                    <a:lumMod val="25000"/>
                  </a:schemeClr>
                </a:solidFill>
                <a:latin typeface="Abadi" panose="020B0604020104020204" pitchFamily="34" charset="0"/>
              </a:rPr>
              <a:t>Names of the </a:t>
            </a:r>
            <a:r>
              <a:rPr lang="en-US" sz="1600" dirty="0" err="1">
                <a:solidFill>
                  <a:schemeClr val="accent3">
                    <a:lumMod val="25000"/>
                  </a:schemeClr>
                </a:solidFill>
                <a:latin typeface="Abadi" panose="020B0604020104020204" pitchFamily="34" charset="0"/>
              </a:rPr>
              <a:t>booster_versions</a:t>
            </a:r>
            <a:r>
              <a:rPr lang="en-US" sz="1600" dirty="0">
                <a:solidFill>
                  <a:schemeClr val="accent3">
                    <a:lumMod val="25000"/>
                  </a:schemeClr>
                </a:solidFill>
                <a:latin typeface="Abadi" panose="020B0604020104020204" pitchFamily="34" charset="0"/>
              </a:rPr>
              <a:t> which have carried the maximum payload mass. Use a subquery</a:t>
            </a:r>
          </a:p>
          <a:p>
            <a:pPr lvl="1">
              <a:lnSpc>
                <a:spcPct val="100000"/>
              </a:lnSpc>
              <a:spcBef>
                <a:spcPts val="0"/>
              </a:spcBef>
            </a:pPr>
            <a:r>
              <a:rPr lang="en-US" sz="1600" dirty="0">
                <a:solidFill>
                  <a:schemeClr val="accent3">
                    <a:lumMod val="25000"/>
                  </a:schemeClr>
                </a:solidFill>
                <a:latin typeface="Abadi" panose="020B0604020104020204" pitchFamily="34" charset="0"/>
              </a:rPr>
              <a:t>Records which will display the month names, failure </a:t>
            </a:r>
            <a:r>
              <a:rPr lang="en-US" sz="1600" dirty="0" err="1">
                <a:solidFill>
                  <a:schemeClr val="accent3">
                    <a:lumMod val="25000"/>
                  </a:schemeClr>
                </a:solidFill>
                <a:latin typeface="Abadi" panose="020B0604020104020204" pitchFamily="34" charset="0"/>
              </a:rPr>
              <a:t>landing_outcomes</a:t>
            </a:r>
            <a:r>
              <a:rPr lang="en-US" sz="1600" dirty="0">
                <a:solidFill>
                  <a:schemeClr val="accent3">
                    <a:lumMod val="25000"/>
                  </a:schemeClr>
                </a:solidFill>
                <a:latin typeface="Abadi" panose="020B0604020104020204" pitchFamily="34" charset="0"/>
              </a:rPr>
              <a:t> in drone ship ,booster versions, </a:t>
            </a:r>
            <a:r>
              <a:rPr lang="en-US" sz="1600" dirty="0" err="1">
                <a:solidFill>
                  <a:schemeClr val="accent3">
                    <a:lumMod val="25000"/>
                  </a:schemeClr>
                </a:solidFill>
                <a:latin typeface="Abadi" panose="020B0604020104020204" pitchFamily="34" charset="0"/>
              </a:rPr>
              <a:t>launch_site</a:t>
            </a:r>
            <a:r>
              <a:rPr lang="en-US" sz="1600" dirty="0">
                <a:solidFill>
                  <a:schemeClr val="accent3">
                    <a:lumMod val="25000"/>
                  </a:schemeClr>
                </a:solidFill>
                <a:latin typeface="Abadi" panose="020B0604020104020204" pitchFamily="34" charset="0"/>
              </a:rPr>
              <a:t> for the months in year 2015</a:t>
            </a:r>
          </a:p>
          <a:p>
            <a:pPr lvl="1">
              <a:lnSpc>
                <a:spcPct val="100000"/>
              </a:lnSpc>
              <a:spcBef>
                <a:spcPts val="0"/>
              </a:spcBef>
            </a:pPr>
            <a:r>
              <a:rPr lang="en-US" sz="1600" dirty="0">
                <a:solidFill>
                  <a:schemeClr val="accent3">
                    <a:lumMod val="25000"/>
                  </a:schemeClr>
                </a:solidFill>
                <a:latin typeface="Abadi" panose="020B0604020104020204" pitchFamily="34" charset="0"/>
              </a:rPr>
              <a:t>Count of landing outcomes (such as Failure (drone ship) or Success (ground pad)) between the date 2010-06-04 and 2017-03-20, in descending order</a:t>
            </a:r>
            <a:endParaRPr lang="en-US" sz="14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We chose to use PostgreSQL to persist the data on a local machine.</a:t>
            </a:r>
          </a:p>
          <a:p>
            <a:pPr>
              <a:lnSpc>
                <a:spcPct val="100000"/>
              </a:lnSpc>
              <a:spcBef>
                <a:spcPts val="1400"/>
              </a:spcBef>
            </a:pPr>
            <a:r>
              <a:rPr lang="en-US" sz="2200" dirty="0">
                <a:solidFill>
                  <a:schemeClr val="accent3">
                    <a:lumMod val="25000"/>
                  </a:schemeClr>
                </a:solidFill>
                <a:latin typeface="Abadi" panose="020B0604020104020204" pitchFamily="34" charset="0"/>
              </a:rPr>
              <a:t>GitHub URL of the completed EDA with SQL notebook: </a:t>
            </a:r>
            <a:r>
              <a:rPr lang="en-US" sz="2200" dirty="0">
                <a:solidFill>
                  <a:schemeClr val="accent3">
                    <a:lumMod val="25000"/>
                  </a:schemeClr>
                </a:solidFill>
                <a:latin typeface="Abadi" panose="020B0604020104020204" pitchFamily="34" charset="0"/>
                <a:hlinkClick r:id="rId3"/>
              </a:rPr>
              <a:t>https://github.com/lepanitz/IBM---Final-Project/blob/main/04%20jupyter-labs-eda-sql-coursera_sqllite_postgree.ipynb</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415845"/>
            <a:ext cx="10515600" cy="5270090"/>
          </a:xfrm>
          <a:prstGeom prst="rect">
            <a:avLst/>
          </a:prstGeom>
        </p:spPr>
        <p:txBody>
          <a:bodyPr>
            <a:normAutofit fontScale="92500" lnSpcReduction="10000"/>
          </a:bodyPr>
          <a:lstStyle/>
          <a:p>
            <a:pPr>
              <a:lnSpc>
                <a:spcPct val="100000"/>
              </a:lnSpc>
              <a:spcBef>
                <a:spcPts val="1400"/>
              </a:spcBef>
            </a:pPr>
            <a:r>
              <a:rPr lang="en-US" sz="2200" b="1" dirty="0">
                <a:solidFill>
                  <a:schemeClr val="accent3">
                    <a:lumMod val="25000"/>
                  </a:schemeClr>
                </a:solidFill>
                <a:latin typeface="Abadi" panose="020B0604020104020204" pitchFamily="34" charset="0"/>
              </a:rPr>
              <a:t>Mapping Launch Locations</a:t>
            </a:r>
            <a:r>
              <a:rPr lang="en-US" sz="2200" dirty="0">
                <a:solidFill>
                  <a:schemeClr val="accent3">
                    <a:lumMod val="25000"/>
                  </a:schemeClr>
                </a:solidFill>
                <a:latin typeface="Abadi" panose="020B0604020104020204" pitchFamily="34" charset="0"/>
              </a:rPr>
              <a:t>: All launch sites have been pinpointed on our interactive map.</a:t>
            </a:r>
          </a:p>
          <a:p>
            <a:pPr>
              <a:lnSpc>
                <a:spcPct val="100000"/>
              </a:lnSpc>
              <a:spcBef>
                <a:spcPts val="1400"/>
              </a:spcBef>
            </a:pPr>
            <a:r>
              <a:rPr lang="en-US" sz="2200" b="1" dirty="0">
                <a:solidFill>
                  <a:schemeClr val="accent3">
                    <a:lumMod val="25000"/>
                  </a:schemeClr>
                </a:solidFill>
                <a:latin typeface="Abadi" panose="020B0604020104020204" pitchFamily="34" charset="0"/>
              </a:rPr>
              <a:t>Integration of Map Objects</a:t>
            </a:r>
            <a:r>
              <a:rPr lang="en-US" sz="2200" dirty="0">
                <a:solidFill>
                  <a:schemeClr val="accent3">
                    <a:lumMod val="25000"/>
                  </a:schemeClr>
                </a:solidFill>
                <a:latin typeface="Abadi" panose="020B0604020104020204" pitchFamily="34" charset="0"/>
              </a:rPr>
              <a:t>: To depict the success or failure of each launch, we employed a mix of markers, circles, and lines on the folium map.</a:t>
            </a:r>
          </a:p>
          <a:p>
            <a:pPr>
              <a:lnSpc>
                <a:spcPct val="100000"/>
              </a:lnSpc>
              <a:spcBef>
                <a:spcPts val="1400"/>
              </a:spcBef>
            </a:pPr>
            <a:r>
              <a:rPr lang="en-US" sz="2200" b="1" dirty="0">
                <a:solidFill>
                  <a:schemeClr val="accent3">
                    <a:lumMod val="25000"/>
                  </a:schemeClr>
                </a:solidFill>
                <a:latin typeface="Abadi" panose="020B0604020104020204" pitchFamily="34" charset="0"/>
              </a:rPr>
              <a:t>Categorizing Launch Outcomes</a:t>
            </a:r>
            <a:r>
              <a:rPr lang="en-US" sz="2200" dirty="0">
                <a:solidFill>
                  <a:schemeClr val="accent3">
                    <a:lumMod val="25000"/>
                  </a:schemeClr>
                </a:solidFill>
                <a:latin typeface="Abadi" panose="020B0604020104020204" pitchFamily="34" charset="0"/>
              </a:rPr>
              <a:t>: We designated values to classify the outcomes of the launches: 0 stands for a failure, whereas 1 signifies success.</a:t>
            </a:r>
          </a:p>
          <a:p>
            <a:pPr>
              <a:lnSpc>
                <a:spcPct val="100000"/>
              </a:lnSpc>
              <a:spcBef>
                <a:spcPts val="1400"/>
              </a:spcBef>
            </a:pPr>
            <a:r>
              <a:rPr lang="en-US" sz="2200" b="1" dirty="0">
                <a:solidFill>
                  <a:schemeClr val="accent3">
                    <a:lumMod val="25000"/>
                  </a:schemeClr>
                </a:solidFill>
                <a:latin typeface="Abadi" panose="020B0604020104020204" pitchFamily="34" charset="0"/>
              </a:rPr>
              <a:t>Visual Identification of Performance</a:t>
            </a:r>
            <a:r>
              <a:rPr lang="en-US" sz="2200" dirty="0">
                <a:solidFill>
                  <a:schemeClr val="accent3">
                    <a:lumMod val="25000"/>
                  </a:schemeClr>
                </a:solidFill>
                <a:latin typeface="Abadi" panose="020B0604020104020204" pitchFamily="34" charset="0"/>
              </a:rPr>
              <a:t>: Through color-labeled marker clusters (</a:t>
            </a:r>
            <a:r>
              <a:rPr lang="en-US" sz="2200" dirty="0">
                <a:solidFill>
                  <a:srgbClr val="FF0000"/>
                </a:solidFill>
                <a:latin typeface="Abadi" panose="020B0604020104020204" pitchFamily="34" charset="0"/>
              </a:rPr>
              <a:t>RED</a:t>
            </a:r>
            <a:r>
              <a:rPr lang="en-US" sz="2200" dirty="0">
                <a:solidFill>
                  <a:schemeClr val="accent3">
                    <a:lumMod val="25000"/>
                  </a:schemeClr>
                </a:solidFill>
                <a:latin typeface="Abadi" panose="020B0604020104020204" pitchFamily="34" charset="0"/>
              </a:rPr>
              <a:t> and </a:t>
            </a:r>
            <a:r>
              <a:rPr lang="en-US" sz="2200" dirty="0">
                <a:solidFill>
                  <a:srgbClr val="00B050"/>
                </a:solidFill>
                <a:latin typeface="Abadi" panose="020B0604020104020204" pitchFamily="34" charset="0"/>
              </a:rPr>
              <a:t>GREEN</a:t>
            </a:r>
            <a:r>
              <a:rPr lang="en-US" sz="2200" dirty="0">
                <a:solidFill>
                  <a:schemeClr val="accent3">
                    <a:lumMod val="25000"/>
                  </a:schemeClr>
                </a:solidFill>
                <a:latin typeface="Abadi" panose="020B0604020104020204" pitchFamily="34" charset="0"/>
              </a:rPr>
              <a:t>), we can clearly discern which launch sites boast a higher success rate.</a:t>
            </a:r>
          </a:p>
          <a:p>
            <a:pPr>
              <a:lnSpc>
                <a:spcPct val="100000"/>
              </a:lnSpc>
              <a:spcBef>
                <a:spcPts val="1400"/>
              </a:spcBef>
            </a:pPr>
            <a:r>
              <a:rPr lang="en-US" sz="2200" b="1" dirty="0">
                <a:solidFill>
                  <a:schemeClr val="accent3">
                    <a:lumMod val="25000"/>
                  </a:schemeClr>
                </a:solidFill>
                <a:latin typeface="Abadi" panose="020B0604020104020204" pitchFamily="34" charset="0"/>
              </a:rPr>
              <a:t>Distance Analysis</a:t>
            </a:r>
            <a:r>
              <a:rPr lang="en-US" sz="2200" dirty="0">
                <a:solidFill>
                  <a:schemeClr val="accent3">
                    <a:lumMod val="25000"/>
                  </a:schemeClr>
                </a:solidFill>
                <a:latin typeface="Abadi" panose="020B0604020104020204" pitchFamily="34" charset="0"/>
              </a:rPr>
              <a:t>: We computed the distances between a launch site and its nearby locations, offering insights about its strategic placement and potential influencing factors on launch success.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GitHub URL of the completed Analysis with Folium notebook: </a:t>
            </a:r>
            <a:r>
              <a:rPr lang="en-US" sz="2200" dirty="0">
                <a:solidFill>
                  <a:schemeClr val="accent3">
                    <a:lumMod val="25000"/>
                  </a:schemeClr>
                </a:solidFill>
                <a:latin typeface="Abadi" panose="020B0604020104020204" pitchFamily="34" charset="0"/>
                <a:hlinkClick r:id="rId3"/>
              </a:rPr>
              <a:t>https://github.com/lepanitz/IBM---Final-Project/blob/main/06%20lab_jupyter_launch_site_location.ipynb</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45342"/>
            <a:ext cx="10340442" cy="4981869"/>
          </a:xfrm>
          <a:prstGeom prst="rect">
            <a:avLst/>
          </a:prstGeom>
        </p:spPr>
        <p:txBody>
          <a:bodyPr vert="horz" lIns="91440" tIns="45720" rIns="91440" bIns="45720" rtlCol="0" anchor="t">
            <a:normAutofit lnSpcReduction="10000"/>
          </a:bodyPr>
          <a:lstStyle/>
          <a:p>
            <a:pPr>
              <a:lnSpc>
                <a:spcPct val="100000"/>
              </a:lnSpc>
              <a:spcBef>
                <a:spcPts val="1400"/>
              </a:spcBef>
            </a:pPr>
            <a:r>
              <a:rPr lang="en-US" sz="2200" b="1" dirty="0">
                <a:solidFill>
                  <a:schemeClr val="accent3">
                    <a:lumMod val="25000"/>
                  </a:schemeClr>
                </a:solidFill>
                <a:latin typeface="Abadi" panose="020B0604020104020204" pitchFamily="34" charset="0"/>
              </a:rPr>
              <a:t>Dashboard Creation</a:t>
            </a:r>
            <a:r>
              <a:rPr lang="en-US" sz="2200" dirty="0">
                <a:solidFill>
                  <a:schemeClr val="accent3">
                    <a:lumMod val="25000"/>
                  </a:schemeClr>
                </a:solidFill>
                <a:latin typeface="Abadi" panose="020B0604020104020204" pitchFamily="34" charset="0"/>
              </a:rPr>
              <a:t>: Leveraged </a:t>
            </a:r>
            <a:r>
              <a:rPr lang="en-US" sz="2200" dirty="0" err="1">
                <a:solidFill>
                  <a:schemeClr val="accent3">
                    <a:lumMod val="25000"/>
                  </a:schemeClr>
                </a:solidFill>
                <a:latin typeface="Abadi" panose="020B0604020104020204" pitchFamily="34" charset="0"/>
              </a:rPr>
              <a:t>Plotly</a:t>
            </a:r>
            <a:r>
              <a:rPr lang="en-US" sz="2200" dirty="0">
                <a:solidFill>
                  <a:schemeClr val="accent3">
                    <a:lumMod val="25000"/>
                  </a:schemeClr>
                </a:solidFill>
                <a:latin typeface="Abadi" panose="020B0604020104020204" pitchFamily="34" charset="0"/>
              </a:rPr>
              <a:t> Dash to develop a dynamic and user-friendly interface.</a:t>
            </a:r>
          </a:p>
          <a:p>
            <a:pPr>
              <a:lnSpc>
                <a:spcPct val="100000"/>
              </a:lnSpc>
              <a:spcBef>
                <a:spcPts val="1400"/>
              </a:spcBef>
            </a:pPr>
            <a:r>
              <a:rPr lang="en-US" sz="2200" b="1" dirty="0">
                <a:solidFill>
                  <a:schemeClr val="accent3">
                    <a:lumMod val="25000"/>
                  </a:schemeClr>
                </a:solidFill>
                <a:latin typeface="Abadi" panose="020B0604020104020204" pitchFamily="34" charset="0"/>
              </a:rPr>
              <a:t>Launch Site Analysis</a:t>
            </a:r>
            <a:r>
              <a:rPr lang="en-US" sz="2200" dirty="0">
                <a:solidFill>
                  <a:schemeClr val="accent3">
                    <a:lumMod val="25000"/>
                  </a:schemeClr>
                </a:solidFill>
                <a:latin typeface="Abadi" panose="020B0604020104020204" pitchFamily="34" charset="0"/>
              </a:rPr>
              <a:t>: Introduced pie charts to depict the distribution of total launches across specific sites, allowing for a comparative view.</a:t>
            </a:r>
          </a:p>
          <a:p>
            <a:pPr>
              <a:lnSpc>
                <a:spcPct val="100000"/>
              </a:lnSpc>
              <a:spcBef>
                <a:spcPts val="1400"/>
              </a:spcBef>
            </a:pPr>
            <a:r>
              <a:rPr lang="en-US" sz="2200" b="1" dirty="0">
                <a:solidFill>
                  <a:schemeClr val="accent3">
                    <a:lumMod val="25000"/>
                  </a:schemeClr>
                </a:solidFill>
                <a:latin typeface="Abadi" panose="020B0604020104020204" pitchFamily="34" charset="0"/>
              </a:rPr>
              <a:t>Exploring Outcome vs. Payload Dynamics</a:t>
            </a:r>
            <a:r>
              <a:rPr lang="en-US" sz="2200" dirty="0">
                <a:solidFill>
                  <a:schemeClr val="accent3">
                    <a:lumMod val="25000"/>
                  </a:schemeClr>
                </a:solidFill>
                <a:latin typeface="Abadi" panose="020B0604020104020204" pitchFamily="34" charset="0"/>
              </a:rPr>
              <a:t>: Utilized scatter graphs to visualize the correlation between launch outcomes and payload mass in kilograms, segmented further by various booster versions.</a:t>
            </a:r>
          </a:p>
          <a:p>
            <a:pPr>
              <a:lnSpc>
                <a:spcPct val="100000"/>
              </a:lnSpc>
              <a:spcBef>
                <a:spcPts val="1400"/>
              </a:spcBef>
            </a:pPr>
            <a:r>
              <a:rPr lang="en-US" sz="2200" b="1" dirty="0">
                <a:solidFill>
                  <a:schemeClr val="accent3">
                    <a:lumMod val="25000"/>
                  </a:schemeClr>
                </a:solidFill>
                <a:latin typeface="Abadi" panose="020B0604020104020204" pitchFamily="34" charset="0"/>
              </a:rPr>
              <a:t>Diverse Visualization Tools</a:t>
            </a:r>
            <a:r>
              <a:rPr lang="en-US" sz="2200" dirty="0">
                <a:solidFill>
                  <a:schemeClr val="accent3">
                    <a:lumMod val="25000"/>
                  </a:schemeClr>
                </a:solidFill>
                <a:latin typeface="Abadi" panose="020B0604020104020204" pitchFamily="34" charset="0"/>
              </a:rPr>
              <a:t>: Integrated both categorical and continuous data types for a comprehensive understanding of launch patterns.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GitHub URL of the completed Dashboard with </a:t>
            </a:r>
            <a:r>
              <a:rPr lang="en-US" sz="2200" dirty="0" err="1">
                <a:solidFill>
                  <a:schemeClr val="accent3">
                    <a:lumMod val="25000"/>
                  </a:schemeClr>
                </a:solidFill>
                <a:latin typeface="Abadi" panose="020B0604020104020204" pitchFamily="34" charset="0"/>
              </a:rPr>
              <a:t>Plotly</a:t>
            </a:r>
            <a:r>
              <a:rPr lang="en-US" sz="2200" dirty="0">
                <a:solidFill>
                  <a:schemeClr val="accent3">
                    <a:lumMod val="25000"/>
                  </a:schemeClr>
                </a:solidFill>
                <a:latin typeface="Abadi" panose="020B0604020104020204" pitchFamily="34" charset="0"/>
              </a:rPr>
              <a:t> Dash notebook: </a:t>
            </a:r>
            <a:r>
              <a:rPr lang="en-US" sz="2200" dirty="0">
                <a:solidFill>
                  <a:schemeClr val="accent3">
                    <a:lumMod val="25000"/>
                  </a:schemeClr>
                </a:solidFill>
                <a:latin typeface="Abadi" panose="020B0604020104020204" pitchFamily="34" charset="0"/>
                <a:hlinkClick r:id="rId3"/>
              </a:rPr>
              <a:t>https://github.com/lepanitz/IBM---Final-Project/blob/main/07%20spacex_dash_app.py</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514168"/>
            <a:ext cx="10242119" cy="4913043"/>
          </a:xfrm>
          <a:prstGeom prst="rect">
            <a:avLst/>
          </a:prstGeom>
        </p:spPr>
        <p:txBody>
          <a:bodyPr>
            <a:normAutofit fontScale="85000" lnSpcReduction="20000"/>
          </a:bodyPr>
          <a:lstStyle/>
          <a:p>
            <a:pPr>
              <a:lnSpc>
                <a:spcPct val="100000"/>
              </a:lnSpc>
              <a:spcBef>
                <a:spcPts val="1400"/>
              </a:spcBef>
            </a:pPr>
            <a:r>
              <a:rPr lang="en-US" sz="2200" b="1" dirty="0">
                <a:solidFill>
                  <a:schemeClr val="accent3">
                    <a:lumMod val="25000"/>
                  </a:schemeClr>
                </a:solidFill>
                <a:latin typeface="Abadi" panose="020B0604020104020204" pitchFamily="34" charset="0"/>
              </a:rPr>
              <a:t>Data Preparation</a:t>
            </a:r>
            <a:r>
              <a:rPr lang="en-US" sz="2200" dirty="0">
                <a:solidFill>
                  <a:schemeClr val="accent3">
                    <a:lumMod val="25000"/>
                  </a:schemeClr>
                </a:solidFill>
                <a:latin typeface="Abadi" panose="020B0604020104020204" pitchFamily="34" charset="0"/>
              </a:rPr>
              <a:t>: Loaded datasets using </a:t>
            </a:r>
            <a:r>
              <a:rPr lang="en-US" sz="2200" dirty="0" err="1">
                <a:solidFill>
                  <a:schemeClr val="accent3">
                    <a:lumMod val="25000"/>
                  </a:schemeClr>
                </a:solidFill>
                <a:latin typeface="Abadi" panose="020B0604020104020204" pitchFamily="34" charset="0"/>
              </a:rPr>
              <a:t>numpy</a:t>
            </a:r>
            <a:r>
              <a:rPr lang="en-US" sz="2200" dirty="0">
                <a:solidFill>
                  <a:schemeClr val="accent3">
                    <a:lumMod val="25000"/>
                  </a:schemeClr>
                </a:solidFill>
                <a:latin typeface="Abadi" panose="020B0604020104020204" pitchFamily="34" charset="0"/>
              </a:rPr>
              <a:t> and pandas, followed by necessary transformations.</a:t>
            </a:r>
          </a:p>
          <a:p>
            <a:pPr>
              <a:lnSpc>
                <a:spcPct val="100000"/>
              </a:lnSpc>
              <a:spcBef>
                <a:spcPts val="1400"/>
              </a:spcBef>
            </a:pPr>
            <a:r>
              <a:rPr lang="en-US" sz="2200" b="1" dirty="0">
                <a:solidFill>
                  <a:schemeClr val="accent3">
                    <a:lumMod val="25000"/>
                  </a:schemeClr>
                </a:solidFill>
                <a:latin typeface="Abadi" panose="020B0604020104020204" pitchFamily="34" charset="0"/>
              </a:rPr>
              <a:t>Data Splitting</a:t>
            </a:r>
            <a:r>
              <a:rPr lang="en-US" sz="2200" dirty="0">
                <a:solidFill>
                  <a:schemeClr val="accent3">
                    <a:lumMod val="25000"/>
                  </a:schemeClr>
                </a:solidFill>
                <a:latin typeface="Abadi" panose="020B0604020104020204" pitchFamily="34" charset="0"/>
              </a:rPr>
              <a:t>: Segmented the data into training and testing sets to validate the model's performance.</a:t>
            </a:r>
          </a:p>
          <a:p>
            <a:pPr>
              <a:lnSpc>
                <a:spcPct val="100000"/>
              </a:lnSpc>
              <a:spcBef>
                <a:spcPts val="1400"/>
              </a:spcBef>
            </a:pPr>
            <a:r>
              <a:rPr lang="en-US" sz="2200" b="1" dirty="0">
                <a:solidFill>
                  <a:schemeClr val="accent3">
                    <a:lumMod val="25000"/>
                  </a:schemeClr>
                </a:solidFill>
                <a:latin typeface="Abadi" panose="020B0604020104020204" pitchFamily="34" charset="0"/>
              </a:rPr>
              <a:t>Model Building</a:t>
            </a:r>
            <a:r>
              <a:rPr lang="en-US" sz="2200" dirty="0">
                <a:solidFill>
                  <a:schemeClr val="accent3">
                    <a:lumMod val="25000"/>
                  </a:schemeClr>
                </a:solidFill>
                <a:latin typeface="Abadi" panose="020B0604020104020204" pitchFamily="34" charset="0"/>
              </a:rPr>
              <a:t>: Developed various machine learning models and optimized hyperparameters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a:t>
            </a:r>
          </a:p>
          <a:p>
            <a:pPr>
              <a:lnSpc>
                <a:spcPct val="100000"/>
              </a:lnSpc>
              <a:spcBef>
                <a:spcPts val="1400"/>
              </a:spcBef>
            </a:pPr>
            <a:r>
              <a:rPr lang="en-US" sz="2200" b="1" dirty="0">
                <a:solidFill>
                  <a:schemeClr val="accent3">
                    <a:lumMod val="25000"/>
                  </a:schemeClr>
                </a:solidFill>
                <a:latin typeface="Abadi" panose="020B0604020104020204" pitchFamily="34" charset="0"/>
              </a:rPr>
              <a:t>Evaluation Metric</a:t>
            </a:r>
            <a:r>
              <a:rPr lang="en-US" sz="2200" dirty="0">
                <a:solidFill>
                  <a:schemeClr val="accent3">
                    <a:lumMod val="25000"/>
                  </a:schemeClr>
                </a:solidFill>
                <a:latin typeface="Abadi" panose="020B0604020104020204" pitchFamily="34" charset="0"/>
              </a:rPr>
              <a:t>: Employed accuracy as the primary metric to assess and refine our model's performance.</a:t>
            </a:r>
          </a:p>
          <a:p>
            <a:pPr>
              <a:lnSpc>
                <a:spcPct val="100000"/>
              </a:lnSpc>
              <a:spcBef>
                <a:spcPts val="1400"/>
              </a:spcBef>
            </a:pPr>
            <a:r>
              <a:rPr lang="en-US" sz="2200" b="1" dirty="0">
                <a:solidFill>
                  <a:schemeClr val="accent3">
                    <a:lumMod val="25000"/>
                  </a:schemeClr>
                </a:solidFill>
                <a:latin typeface="Abadi" panose="020B0604020104020204" pitchFamily="34" charset="0"/>
              </a:rPr>
              <a:t>Model Optimization</a:t>
            </a:r>
            <a:r>
              <a:rPr lang="en-US" sz="2200" dirty="0">
                <a:solidFill>
                  <a:schemeClr val="accent3">
                    <a:lumMod val="25000"/>
                  </a:schemeClr>
                </a:solidFill>
                <a:latin typeface="Abadi" panose="020B0604020104020204" pitchFamily="34" charset="0"/>
              </a:rPr>
              <a:t>: Continual enhancement of the model through feature engineering and algorithm tuning.</a:t>
            </a:r>
          </a:p>
          <a:p>
            <a:pPr>
              <a:lnSpc>
                <a:spcPct val="100000"/>
              </a:lnSpc>
              <a:spcBef>
                <a:spcPts val="1400"/>
              </a:spcBef>
            </a:pPr>
            <a:r>
              <a:rPr lang="en-US" sz="2200" b="1" dirty="0">
                <a:solidFill>
                  <a:schemeClr val="accent3">
                    <a:lumMod val="25000"/>
                  </a:schemeClr>
                </a:solidFill>
                <a:latin typeface="Abadi" panose="020B0604020104020204" pitchFamily="34" charset="0"/>
              </a:rPr>
              <a:t>Highlighting the Best Model</a:t>
            </a:r>
            <a:r>
              <a:rPr lang="en-US" sz="2200" dirty="0">
                <a:solidFill>
                  <a:schemeClr val="accent3">
                    <a:lumMod val="25000"/>
                  </a:schemeClr>
                </a:solidFill>
                <a:latin typeface="Abadi" panose="020B0604020104020204" pitchFamily="34" charset="0"/>
              </a:rPr>
              <a:t>: Identified and spotlighted the top-performing classification model after all adjustments.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GitHub URL of the completed Predictive Analysis notebook: </a:t>
            </a:r>
            <a:r>
              <a:rPr lang="en-US" sz="2200" dirty="0">
                <a:solidFill>
                  <a:schemeClr val="accent3">
                    <a:lumMod val="25000"/>
                  </a:schemeClr>
                </a:solidFill>
                <a:latin typeface="Abadi" panose="020B0604020104020204" pitchFamily="34" charset="0"/>
                <a:hlinkClick r:id="rId3"/>
              </a:rPr>
              <a:t>https://github.com/lepanitz/IBM---Final-Project/blob/main/08%20SpaceX_Machine_Learning_Prediction_Part_5.jupyterlite.ipynb</a:t>
            </a: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770011" y="1807337"/>
            <a:ext cx="11016579" cy="36790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US" sz="2400" dirty="0">
                <a:solidFill>
                  <a:schemeClr val="accent3">
                    <a:lumMod val="25000"/>
                  </a:schemeClr>
                </a:solidFill>
                <a:latin typeface="Abadi" panose="020B0604020104020204" pitchFamily="34" charset="0"/>
              </a:rPr>
              <a:t>Outcomes are divided into three primary categories:</a:t>
            </a:r>
          </a:p>
          <a:p>
            <a:pPr marL="0" indent="0">
              <a:lnSpc>
                <a:spcPct val="100000"/>
              </a:lnSpc>
              <a:spcBef>
                <a:spcPts val="1400"/>
              </a:spcBef>
              <a:buNone/>
            </a:pPr>
            <a:endParaRPr lang="en-US" sz="2400" dirty="0">
              <a:solidFill>
                <a:schemeClr val="accent3">
                  <a:lumMod val="25000"/>
                </a:schemeClr>
              </a:solidFill>
              <a:latin typeface="Abadi" panose="020B0604020104020204" pitchFamily="34" charset="0"/>
            </a:endParaRPr>
          </a:p>
          <a:p>
            <a:pPr>
              <a:lnSpc>
                <a:spcPct val="100000"/>
              </a:lnSpc>
              <a:spcBef>
                <a:spcPts val="1400"/>
              </a:spcBef>
            </a:pPr>
            <a:r>
              <a:rPr lang="en-US" sz="2200" b="1" dirty="0">
                <a:solidFill>
                  <a:schemeClr val="accent3">
                    <a:lumMod val="25000"/>
                  </a:schemeClr>
                </a:solidFill>
                <a:latin typeface="Abadi" panose="020B0604020104020204" pitchFamily="34" charset="0"/>
              </a:rPr>
              <a:t>Initial Insights</a:t>
            </a:r>
            <a:r>
              <a:rPr lang="en-US" sz="2200" dirty="0">
                <a:solidFill>
                  <a:schemeClr val="accent3">
                    <a:lumMod val="25000"/>
                  </a:schemeClr>
                </a:solidFill>
                <a:latin typeface="Abadi" panose="020B0604020104020204" pitchFamily="34" charset="0"/>
              </a:rPr>
              <a:t>: Conclusions drawn from exploratory data analysis.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b="1" dirty="0">
                <a:solidFill>
                  <a:schemeClr val="accent3">
                    <a:lumMod val="25000"/>
                  </a:schemeClr>
                </a:solidFill>
                <a:latin typeface="Abadi" panose="020B0604020104020204" pitchFamily="34" charset="0"/>
              </a:rPr>
              <a:t>Visual Demonstrations</a:t>
            </a:r>
            <a:r>
              <a:rPr lang="en-US" sz="2200" dirty="0">
                <a:solidFill>
                  <a:schemeClr val="accent3">
                    <a:lumMod val="25000"/>
                  </a:schemeClr>
                </a:solidFill>
                <a:latin typeface="Abadi" panose="020B0604020104020204" pitchFamily="34" charset="0"/>
              </a:rPr>
              <a:t>: Screenshots showcasing the interactive analytics experience.</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b="1" dirty="0">
                <a:solidFill>
                  <a:schemeClr val="accent3">
                    <a:lumMod val="25000"/>
                  </a:schemeClr>
                </a:solidFill>
                <a:latin typeface="Abadi" panose="020B0604020104020204" pitchFamily="34" charset="0"/>
              </a:rPr>
              <a:t>Predictive Outcomes</a:t>
            </a:r>
            <a:r>
              <a:rPr lang="en-US" sz="2200" dirty="0">
                <a:solidFill>
                  <a:schemeClr val="accent3">
                    <a:lumMod val="25000"/>
                  </a:schemeClr>
                </a:solidFill>
                <a:latin typeface="Abadi" panose="020B0604020104020204" pitchFamily="34" charset="0"/>
              </a:rPr>
              <a:t>: Results and findings from the predictive analysis phase.</a:t>
            </a:r>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10" name="Imagem 9">
            <a:extLst>
              <a:ext uri="{FF2B5EF4-FFF2-40B4-BE49-F238E27FC236}">
                <a16:creationId xmlns:a16="http://schemas.microsoft.com/office/drawing/2014/main" id="{717D837C-4685-9F93-F82E-48783D55201B}"/>
              </a:ext>
            </a:extLst>
          </p:cNvPr>
          <p:cNvPicPr>
            <a:picLocks noChangeAspect="1"/>
          </p:cNvPicPr>
          <p:nvPr/>
        </p:nvPicPr>
        <p:blipFill>
          <a:blip r:embed="rId3"/>
          <a:stretch>
            <a:fillRect/>
          </a:stretch>
        </p:blipFill>
        <p:spPr>
          <a:xfrm>
            <a:off x="0" y="1650664"/>
            <a:ext cx="12192000" cy="2966740"/>
          </a:xfrm>
          <a:prstGeom prst="rect">
            <a:avLst/>
          </a:prstGeom>
        </p:spPr>
      </p:pic>
      <p:sp>
        <p:nvSpPr>
          <p:cNvPr id="12" name="CaixaDeTexto 11">
            <a:extLst>
              <a:ext uri="{FF2B5EF4-FFF2-40B4-BE49-F238E27FC236}">
                <a16:creationId xmlns:a16="http://schemas.microsoft.com/office/drawing/2014/main" id="{F57736A5-44CD-91FB-9508-B356E670323B}"/>
              </a:ext>
            </a:extLst>
          </p:cNvPr>
          <p:cNvSpPr txBox="1"/>
          <p:nvPr/>
        </p:nvSpPr>
        <p:spPr>
          <a:xfrm>
            <a:off x="474132" y="4846527"/>
            <a:ext cx="11107357" cy="1010533"/>
          </a:xfrm>
          <a:prstGeom prst="rect">
            <a:avLst/>
          </a:prstGeom>
          <a:noFill/>
        </p:spPr>
        <p:txBody>
          <a:bodyPr wrap="square">
            <a:spAutoFit/>
          </a:bodyPr>
          <a:lstStyle/>
          <a:p>
            <a:pPr marL="342900" indent="-342900">
              <a:lnSpc>
                <a:spcPct val="100000"/>
              </a:lnSpc>
              <a:spcBef>
                <a:spcPts val="1400"/>
              </a:spcBef>
              <a:buFont typeface="Arial" panose="020B0604020202020204" pitchFamily="34" charset="0"/>
              <a:buChar char="•"/>
            </a:pPr>
            <a:r>
              <a:rPr lang="en-US" sz="2400" dirty="0">
                <a:solidFill>
                  <a:schemeClr val="accent3">
                    <a:lumMod val="25000"/>
                  </a:schemeClr>
                </a:solidFill>
                <a:latin typeface="Abadi" panose="020B0604020104020204" pitchFamily="34" charset="0"/>
              </a:rPr>
              <a:t>The success rate increases with the number of flights.</a:t>
            </a:r>
          </a:p>
          <a:p>
            <a:pPr marL="342900" indent="-342900">
              <a:lnSpc>
                <a:spcPct val="100000"/>
              </a:lnSpc>
              <a:spcBef>
                <a:spcPts val="1400"/>
              </a:spcBef>
              <a:buFont typeface="Arial" panose="020B0604020202020204" pitchFamily="34" charset="0"/>
              <a:buChar char="•"/>
            </a:pPr>
            <a:r>
              <a:rPr lang="en-US" sz="2400" dirty="0">
                <a:solidFill>
                  <a:schemeClr val="accent3">
                    <a:lumMod val="25000"/>
                  </a:schemeClr>
                </a:solidFill>
                <a:latin typeface="Abadi" panose="020B0604020104020204" pitchFamily="34" charset="0"/>
              </a:rPr>
              <a:t>Launch sites with a higher number of flights tend to have a greater success rate.</a:t>
            </a:r>
          </a:p>
        </p:txBody>
      </p:sp>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Imagem 5">
            <a:extLst>
              <a:ext uri="{FF2B5EF4-FFF2-40B4-BE49-F238E27FC236}">
                <a16:creationId xmlns:a16="http://schemas.microsoft.com/office/drawing/2014/main" id="{37C0F8EE-F6A0-6BED-7209-F15B4481A122}"/>
              </a:ext>
            </a:extLst>
          </p:cNvPr>
          <p:cNvPicPr>
            <a:picLocks noChangeAspect="1"/>
          </p:cNvPicPr>
          <p:nvPr/>
        </p:nvPicPr>
        <p:blipFill>
          <a:blip r:embed="rId3"/>
          <a:stretch>
            <a:fillRect/>
          </a:stretch>
        </p:blipFill>
        <p:spPr>
          <a:xfrm>
            <a:off x="0" y="1788580"/>
            <a:ext cx="12192000" cy="2960830"/>
          </a:xfrm>
          <a:prstGeom prst="rect">
            <a:avLst/>
          </a:prstGeom>
        </p:spPr>
      </p:pic>
      <p:sp>
        <p:nvSpPr>
          <p:cNvPr id="7" name="CaixaDeTexto 6">
            <a:extLst>
              <a:ext uri="{FF2B5EF4-FFF2-40B4-BE49-F238E27FC236}">
                <a16:creationId xmlns:a16="http://schemas.microsoft.com/office/drawing/2014/main" id="{B497A58A-5930-6328-DCC0-33C695C8830C}"/>
              </a:ext>
            </a:extLst>
          </p:cNvPr>
          <p:cNvSpPr txBox="1"/>
          <p:nvPr/>
        </p:nvSpPr>
        <p:spPr>
          <a:xfrm>
            <a:off x="474132" y="5021906"/>
            <a:ext cx="11107357" cy="1502976"/>
          </a:xfrm>
          <a:prstGeom prst="rect">
            <a:avLst/>
          </a:prstGeom>
          <a:noFill/>
        </p:spPr>
        <p:txBody>
          <a:bodyPr wrap="square">
            <a:spAutoFit/>
          </a:bodyPr>
          <a:lstStyle/>
          <a:p>
            <a:pPr marL="342900" indent="-342900">
              <a:lnSpc>
                <a:spcPct val="100000"/>
              </a:lnSpc>
              <a:spcBef>
                <a:spcPts val="1400"/>
              </a:spcBef>
              <a:buFont typeface="Arial" panose="020B0604020202020204" pitchFamily="34" charset="0"/>
              <a:buChar char="•"/>
            </a:pPr>
            <a:r>
              <a:rPr lang="en-US" sz="2000" dirty="0">
                <a:solidFill>
                  <a:schemeClr val="accent3">
                    <a:lumMod val="25000"/>
                  </a:schemeClr>
                </a:solidFill>
                <a:latin typeface="Abadi" panose="020B0604020104020204" pitchFamily="34" charset="0"/>
              </a:rPr>
              <a:t>The KSC LC 39A and CCAFS SLC 40 launch sites are more suitable for payloads greater than 12,000 kg.</a:t>
            </a:r>
          </a:p>
          <a:p>
            <a:pPr marL="342900" indent="-342900">
              <a:lnSpc>
                <a:spcPct val="100000"/>
              </a:lnSpc>
              <a:spcBef>
                <a:spcPts val="1400"/>
              </a:spcBef>
              <a:buFont typeface="Arial" panose="020B0604020202020204" pitchFamily="34" charset="0"/>
              <a:buChar char="•"/>
            </a:pPr>
            <a:r>
              <a:rPr lang="pt-BR" sz="2000" dirty="0">
                <a:solidFill>
                  <a:schemeClr val="accent3">
                    <a:lumMod val="25000"/>
                  </a:schemeClr>
                </a:solidFill>
                <a:latin typeface="Abadi" panose="020B0604020104020204" pitchFamily="34" charset="0"/>
              </a:rPr>
              <a:t>Independente do local de lançamento, voos com carga maior do que 8.000 tem uma taxa de sucesso de lançamento maior. </a:t>
            </a:r>
            <a:endParaRPr lang="en-US" sz="20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10" name="Imagem 9">
            <a:extLst>
              <a:ext uri="{FF2B5EF4-FFF2-40B4-BE49-F238E27FC236}">
                <a16:creationId xmlns:a16="http://schemas.microsoft.com/office/drawing/2014/main" id="{DC388DBC-44EC-E083-80E2-824116E75E7D}"/>
              </a:ext>
            </a:extLst>
          </p:cNvPr>
          <p:cNvPicPr>
            <a:picLocks noChangeAspect="1"/>
          </p:cNvPicPr>
          <p:nvPr/>
        </p:nvPicPr>
        <p:blipFill>
          <a:blip r:embed="rId3"/>
          <a:stretch>
            <a:fillRect/>
          </a:stretch>
        </p:blipFill>
        <p:spPr>
          <a:xfrm>
            <a:off x="2112976" y="1452563"/>
            <a:ext cx="7966047" cy="3952874"/>
          </a:xfrm>
          <a:prstGeom prst="rect">
            <a:avLst/>
          </a:prstGeom>
        </p:spPr>
      </p:pic>
      <p:sp>
        <p:nvSpPr>
          <p:cNvPr id="11" name="CaixaDeTexto 10">
            <a:extLst>
              <a:ext uri="{FF2B5EF4-FFF2-40B4-BE49-F238E27FC236}">
                <a16:creationId xmlns:a16="http://schemas.microsoft.com/office/drawing/2014/main" id="{A49DACE7-865A-09E7-88D3-DFFC9CEE7BA0}"/>
              </a:ext>
            </a:extLst>
          </p:cNvPr>
          <p:cNvSpPr txBox="1"/>
          <p:nvPr/>
        </p:nvSpPr>
        <p:spPr>
          <a:xfrm>
            <a:off x="542320" y="5611464"/>
            <a:ext cx="11107357" cy="707886"/>
          </a:xfrm>
          <a:prstGeom prst="rect">
            <a:avLst/>
          </a:prstGeom>
          <a:noFill/>
        </p:spPr>
        <p:txBody>
          <a:bodyPr wrap="square">
            <a:spAutoFit/>
          </a:bodyPr>
          <a:lstStyle/>
          <a:p>
            <a:pPr marL="342900" indent="-342900">
              <a:lnSpc>
                <a:spcPct val="100000"/>
              </a:lnSpc>
              <a:spcBef>
                <a:spcPts val="1400"/>
              </a:spcBef>
              <a:buFont typeface="Arial" panose="020B0604020202020204" pitchFamily="34" charset="0"/>
              <a:buChar char="•"/>
            </a:pPr>
            <a:r>
              <a:rPr lang="pt-BR" sz="2000" dirty="0">
                <a:solidFill>
                  <a:schemeClr val="accent3">
                    <a:lumMod val="25000"/>
                  </a:schemeClr>
                </a:solidFill>
                <a:latin typeface="Abadi" panose="020B0604020104020204" pitchFamily="34" charset="0"/>
              </a:rPr>
              <a:t>Das 11 órbitas possíveis, 4 órbitas (ES-L1, GEO, HEO e SSO) apresentam uma  de taxa de sucesso de 100%.</a:t>
            </a: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10" name="Imagem 9">
            <a:extLst>
              <a:ext uri="{FF2B5EF4-FFF2-40B4-BE49-F238E27FC236}">
                <a16:creationId xmlns:a16="http://schemas.microsoft.com/office/drawing/2014/main" id="{6265AF61-8115-8FE8-E435-783593856248}"/>
              </a:ext>
            </a:extLst>
          </p:cNvPr>
          <p:cNvPicPr>
            <a:picLocks noChangeAspect="1"/>
          </p:cNvPicPr>
          <p:nvPr/>
        </p:nvPicPr>
        <p:blipFill>
          <a:blip r:embed="rId3"/>
          <a:stretch>
            <a:fillRect/>
          </a:stretch>
        </p:blipFill>
        <p:spPr>
          <a:xfrm>
            <a:off x="1454418" y="1328156"/>
            <a:ext cx="8631954" cy="4283308"/>
          </a:xfrm>
          <a:prstGeom prst="rect">
            <a:avLst/>
          </a:prstGeom>
        </p:spPr>
      </p:pic>
      <p:sp>
        <p:nvSpPr>
          <p:cNvPr id="11" name="CaixaDeTexto 10">
            <a:extLst>
              <a:ext uri="{FF2B5EF4-FFF2-40B4-BE49-F238E27FC236}">
                <a16:creationId xmlns:a16="http://schemas.microsoft.com/office/drawing/2014/main" id="{706DB7C3-4ABD-AF07-4DBC-531AB31AC5BA}"/>
              </a:ext>
            </a:extLst>
          </p:cNvPr>
          <p:cNvSpPr txBox="1"/>
          <p:nvPr/>
        </p:nvSpPr>
        <p:spPr>
          <a:xfrm>
            <a:off x="1535378" y="5641616"/>
            <a:ext cx="11107357" cy="1169551"/>
          </a:xfrm>
          <a:prstGeom prst="rect">
            <a:avLst/>
          </a:prstGeom>
          <a:noFill/>
        </p:spPr>
        <p:txBody>
          <a:bodyPr wrap="square">
            <a:spAutoFit/>
          </a:bodyPr>
          <a:lstStyle/>
          <a:p>
            <a:pPr marL="342900" indent="-342900">
              <a:lnSpc>
                <a:spcPct val="100000"/>
              </a:lnSpc>
              <a:spcBef>
                <a:spcPts val="600"/>
              </a:spcBef>
              <a:buFont typeface="Arial" panose="020B0604020202020204" pitchFamily="34" charset="0"/>
              <a:buChar char="•"/>
            </a:pPr>
            <a:r>
              <a:rPr lang="pt-BR" sz="2000" dirty="0">
                <a:solidFill>
                  <a:schemeClr val="accent3">
                    <a:lumMod val="25000"/>
                  </a:schemeClr>
                </a:solidFill>
                <a:latin typeface="Abadi" panose="020B0604020104020204" pitchFamily="34" charset="0"/>
              </a:rPr>
              <a:t>A taxa de sucesso aumenta em praticamente todas as órbitas.</a:t>
            </a:r>
          </a:p>
          <a:p>
            <a:pPr marL="342900" indent="-342900">
              <a:lnSpc>
                <a:spcPct val="100000"/>
              </a:lnSpc>
              <a:spcBef>
                <a:spcPts val="600"/>
              </a:spcBef>
              <a:buFont typeface="Arial" panose="020B0604020202020204" pitchFamily="34" charset="0"/>
              <a:buChar char="•"/>
            </a:pPr>
            <a:r>
              <a:rPr lang="pt-BR" sz="2000" dirty="0">
                <a:solidFill>
                  <a:schemeClr val="accent3">
                    <a:lumMod val="25000"/>
                  </a:schemeClr>
                </a:solidFill>
                <a:latin typeface="Abadi" panose="020B0604020104020204" pitchFamily="34" charset="0"/>
              </a:rPr>
              <a:t>As órbitas mais utilizadas são a ISS e a GTO.</a:t>
            </a:r>
          </a:p>
          <a:p>
            <a:pPr marL="342900" indent="-342900">
              <a:lnSpc>
                <a:spcPct val="100000"/>
              </a:lnSpc>
              <a:spcBef>
                <a:spcPts val="600"/>
              </a:spcBef>
              <a:buFont typeface="Arial" panose="020B0604020202020204" pitchFamily="34" charset="0"/>
              <a:buChar char="•"/>
            </a:pPr>
            <a:r>
              <a:rPr lang="pt-BR" sz="2000" dirty="0">
                <a:solidFill>
                  <a:schemeClr val="accent3">
                    <a:lumMod val="25000"/>
                  </a:schemeClr>
                </a:solidFill>
                <a:latin typeface="Abadi" panose="020B0604020104020204" pitchFamily="34" charset="0"/>
              </a:rPr>
              <a:t>Parece haver uma migração de voos para a órbita VLEO mais recentemente. </a:t>
            </a:r>
          </a:p>
        </p:txBody>
      </p:sp>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a:xfrm>
            <a:off x="9186720" y="6292816"/>
            <a:ext cx="2743200" cy="401638"/>
          </a:xfrm>
        </p:spPr>
        <p:txBody>
          <a:bodyPr/>
          <a:lstStyle/>
          <a:p>
            <a:fld id="{5075537C-CA84-1446-933C-8E9D027F9201}" type="slidenum">
              <a:rPr lang="en-US" smtClean="0"/>
              <a:t>22</a:t>
            </a:fld>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Imagem 5">
            <a:extLst>
              <a:ext uri="{FF2B5EF4-FFF2-40B4-BE49-F238E27FC236}">
                <a16:creationId xmlns:a16="http://schemas.microsoft.com/office/drawing/2014/main" id="{913DDC89-393F-172C-0575-B54B5905D2C1}"/>
              </a:ext>
            </a:extLst>
          </p:cNvPr>
          <p:cNvPicPr>
            <a:picLocks noChangeAspect="1"/>
          </p:cNvPicPr>
          <p:nvPr/>
        </p:nvPicPr>
        <p:blipFill>
          <a:blip r:embed="rId3"/>
          <a:stretch>
            <a:fillRect/>
          </a:stretch>
        </p:blipFill>
        <p:spPr>
          <a:xfrm>
            <a:off x="1603426" y="1374325"/>
            <a:ext cx="8281385" cy="4109350"/>
          </a:xfrm>
          <a:prstGeom prst="rect">
            <a:avLst/>
          </a:prstGeom>
        </p:spPr>
      </p:pic>
      <p:sp>
        <p:nvSpPr>
          <p:cNvPr id="7" name="CaixaDeTexto 6">
            <a:extLst>
              <a:ext uri="{FF2B5EF4-FFF2-40B4-BE49-F238E27FC236}">
                <a16:creationId xmlns:a16="http://schemas.microsoft.com/office/drawing/2014/main" id="{CE89862C-066F-03A6-E7CE-F351AE640759}"/>
              </a:ext>
            </a:extLst>
          </p:cNvPr>
          <p:cNvSpPr txBox="1"/>
          <p:nvPr/>
        </p:nvSpPr>
        <p:spPr>
          <a:xfrm>
            <a:off x="1515714" y="5534520"/>
            <a:ext cx="11107357" cy="784830"/>
          </a:xfrm>
          <a:prstGeom prst="rect">
            <a:avLst/>
          </a:prstGeom>
          <a:noFill/>
        </p:spPr>
        <p:txBody>
          <a:bodyPr wrap="square">
            <a:spAutoFit/>
          </a:bodyPr>
          <a:lstStyle/>
          <a:p>
            <a:pPr marL="342900" indent="-342900">
              <a:lnSpc>
                <a:spcPct val="100000"/>
              </a:lnSpc>
              <a:spcBef>
                <a:spcPts val="600"/>
              </a:spcBef>
              <a:buFont typeface="Arial" panose="020B0604020202020204" pitchFamily="34" charset="0"/>
              <a:buChar char="•"/>
            </a:pPr>
            <a:r>
              <a:rPr lang="pt-BR" sz="2000" dirty="0">
                <a:solidFill>
                  <a:schemeClr val="accent3">
                    <a:lumMod val="25000"/>
                  </a:schemeClr>
                </a:solidFill>
                <a:latin typeface="Abadi" panose="020B0604020104020204" pitchFamily="34" charset="0"/>
              </a:rPr>
              <a:t>As órbitas ISS, PO e VLEO são preferenciais para maiores cargas. </a:t>
            </a:r>
          </a:p>
          <a:p>
            <a:pPr marL="342900" indent="-342900">
              <a:lnSpc>
                <a:spcPct val="100000"/>
              </a:lnSpc>
              <a:spcBef>
                <a:spcPts val="600"/>
              </a:spcBef>
              <a:buFont typeface="Arial" panose="020B0604020202020204" pitchFamily="34" charset="0"/>
              <a:buChar char="•"/>
            </a:pPr>
            <a:r>
              <a:rPr lang="pt-BR" sz="2000" dirty="0">
                <a:solidFill>
                  <a:schemeClr val="accent3">
                    <a:lumMod val="25000"/>
                  </a:schemeClr>
                </a:solidFill>
                <a:latin typeface="Abadi" panose="020B0604020104020204" pitchFamily="34" charset="0"/>
              </a:rPr>
              <a:t>As órbitas ES-L1, SSO, HEO, LEO, ISS e MEO são preferenciais para menores cargas. </a:t>
            </a:r>
          </a:p>
        </p:txBody>
      </p:sp>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Imagem 5">
            <a:extLst>
              <a:ext uri="{FF2B5EF4-FFF2-40B4-BE49-F238E27FC236}">
                <a16:creationId xmlns:a16="http://schemas.microsoft.com/office/drawing/2014/main" id="{E0B627C6-770C-C8F3-8807-509958B41EB9}"/>
              </a:ext>
            </a:extLst>
          </p:cNvPr>
          <p:cNvPicPr>
            <a:picLocks noChangeAspect="1"/>
          </p:cNvPicPr>
          <p:nvPr/>
        </p:nvPicPr>
        <p:blipFill>
          <a:blip r:embed="rId3"/>
          <a:stretch>
            <a:fillRect/>
          </a:stretch>
        </p:blipFill>
        <p:spPr>
          <a:xfrm>
            <a:off x="1975824" y="1378637"/>
            <a:ext cx="7301834" cy="4355998"/>
          </a:xfrm>
          <a:prstGeom prst="rect">
            <a:avLst/>
          </a:prstGeom>
        </p:spPr>
      </p:pic>
      <p:sp>
        <p:nvSpPr>
          <p:cNvPr id="7" name="CaixaDeTexto 6">
            <a:extLst>
              <a:ext uri="{FF2B5EF4-FFF2-40B4-BE49-F238E27FC236}">
                <a16:creationId xmlns:a16="http://schemas.microsoft.com/office/drawing/2014/main" id="{C2948697-963D-515F-0F33-F9F082B52D55}"/>
              </a:ext>
            </a:extLst>
          </p:cNvPr>
          <p:cNvSpPr txBox="1"/>
          <p:nvPr/>
        </p:nvSpPr>
        <p:spPr>
          <a:xfrm>
            <a:off x="1653366" y="5919240"/>
            <a:ext cx="11107357" cy="400110"/>
          </a:xfrm>
          <a:prstGeom prst="rect">
            <a:avLst/>
          </a:prstGeom>
          <a:noFill/>
        </p:spPr>
        <p:txBody>
          <a:bodyPr wrap="square">
            <a:spAutoFit/>
          </a:bodyPr>
          <a:lstStyle/>
          <a:p>
            <a:pPr marL="342900" indent="-342900">
              <a:lnSpc>
                <a:spcPct val="100000"/>
              </a:lnSpc>
              <a:spcBef>
                <a:spcPts val="600"/>
              </a:spcBef>
              <a:buFont typeface="Arial" panose="020B0604020202020204" pitchFamily="34" charset="0"/>
              <a:buChar char="•"/>
            </a:pPr>
            <a:r>
              <a:rPr lang="pt-BR" sz="2000" dirty="0">
                <a:solidFill>
                  <a:schemeClr val="accent3">
                    <a:lumMod val="25000"/>
                  </a:schemeClr>
                </a:solidFill>
                <a:latin typeface="Abadi" panose="020B0604020104020204" pitchFamily="34" charset="0"/>
              </a:rPr>
              <a:t>Desde 2013 as taxas de sucesso dos foguetes da Space X vem crescendo. </a:t>
            </a:r>
          </a:p>
        </p:txBody>
      </p:sp>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Find the names of the unique launch sites</a:t>
            </a:r>
          </a:p>
          <a:p>
            <a:pPr>
              <a:lnSpc>
                <a:spcPct val="100000"/>
              </a:lnSpc>
              <a:spcBef>
                <a:spcPts val="1400"/>
              </a:spcBef>
            </a:pPr>
            <a:r>
              <a:rPr lang="en-US" sz="22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a:xfrm>
            <a:off x="9088398" y="6118531"/>
            <a:ext cx="2743200" cy="401638"/>
          </a:xfrm>
        </p:spPr>
        <p:txBody>
          <a:bodyPr/>
          <a:lstStyle/>
          <a:p>
            <a:fld id="{5075537C-CA84-1446-933C-8E9D027F9201}" type="slidenum">
              <a:rPr lang="en-US" smtClean="0"/>
              <a:t>25</a:t>
            </a:fld>
            <a:endParaRPr lang="en-US" dirty="0"/>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10" name="Imagem 9">
            <a:extLst>
              <a:ext uri="{FF2B5EF4-FFF2-40B4-BE49-F238E27FC236}">
                <a16:creationId xmlns:a16="http://schemas.microsoft.com/office/drawing/2014/main" id="{B7F2F4F2-5297-6815-12FC-BF46F6CA9D29}"/>
              </a:ext>
            </a:extLst>
          </p:cNvPr>
          <p:cNvPicPr>
            <a:picLocks noChangeAspect="1"/>
          </p:cNvPicPr>
          <p:nvPr/>
        </p:nvPicPr>
        <p:blipFill>
          <a:blip r:embed="rId3"/>
          <a:stretch>
            <a:fillRect/>
          </a:stretch>
        </p:blipFill>
        <p:spPr>
          <a:xfrm>
            <a:off x="2384498" y="1351008"/>
            <a:ext cx="8755450" cy="4282467"/>
          </a:xfrm>
          <a:prstGeom prst="rect">
            <a:avLst/>
          </a:prstGeom>
        </p:spPr>
      </p:pic>
      <p:sp>
        <p:nvSpPr>
          <p:cNvPr id="11" name="CaixaDeTexto 10">
            <a:extLst>
              <a:ext uri="{FF2B5EF4-FFF2-40B4-BE49-F238E27FC236}">
                <a16:creationId xmlns:a16="http://schemas.microsoft.com/office/drawing/2014/main" id="{DD5615C9-CC15-35D6-6EC9-6DBC688D28D6}"/>
              </a:ext>
            </a:extLst>
          </p:cNvPr>
          <p:cNvSpPr txBox="1"/>
          <p:nvPr/>
        </p:nvSpPr>
        <p:spPr>
          <a:xfrm>
            <a:off x="2384498" y="5943338"/>
            <a:ext cx="8755450" cy="707886"/>
          </a:xfrm>
          <a:prstGeom prst="rect">
            <a:avLst/>
          </a:prstGeom>
          <a:solidFill>
            <a:schemeClr val="bg2"/>
          </a:solidFill>
        </p:spPr>
        <p:txBody>
          <a:bodyPr wrap="square">
            <a:spAutoFit/>
          </a:bodyPr>
          <a:lstStyle/>
          <a:p>
            <a:r>
              <a:rPr lang="en-US" sz="2000" b="1" dirty="0">
                <a:solidFill>
                  <a:srgbClr val="569CD6"/>
                </a:solidFill>
                <a:effectLst/>
                <a:latin typeface="Consolas" panose="020B0609020204030204" pitchFamily="49" charset="0"/>
              </a:rPr>
              <a:t>Display 5 records where launch sites begin with the string 'CCA' </a:t>
            </a:r>
            <a:endParaRPr lang="en-US" sz="2000" b="0" dirty="0">
              <a:solidFill>
                <a:srgbClr val="CCCCCC"/>
              </a:solidFill>
              <a:effectLst/>
              <a:latin typeface="Consolas" panose="020B0609020204030204" pitchFamily="49" charset="0"/>
            </a:endParaRPr>
          </a:p>
        </p:txBody>
      </p:sp>
      <p:sp>
        <p:nvSpPr>
          <p:cNvPr id="12" name="CaixaDeTexto 11">
            <a:extLst>
              <a:ext uri="{FF2B5EF4-FFF2-40B4-BE49-F238E27FC236}">
                <a16:creationId xmlns:a16="http://schemas.microsoft.com/office/drawing/2014/main" id="{9F664F5E-5C56-C426-9D21-3BB7C4F7EE1C}"/>
              </a:ext>
            </a:extLst>
          </p:cNvPr>
          <p:cNvSpPr txBox="1"/>
          <p:nvPr/>
        </p:nvSpPr>
        <p:spPr>
          <a:xfrm>
            <a:off x="1630518" y="1677906"/>
            <a:ext cx="843051" cy="400110"/>
          </a:xfrm>
          <a:prstGeom prst="rect">
            <a:avLst/>
          </a:prstGeom>
          <a:noFill/>
        </p:spPr>
        <p:txBody>
          <a:bodyPr wrap="none" rtlCol="0">
            <a:spAutoFit/>
          </a:bodyPr>
          <a:lstStyle/>
          <a:p>
            <a:r>
              <a:rPr lang="en-US" sz="2000" b="1" dirty="0">
                <a:latin typeface="Abadi" panose="020B0604020104020204" pitchFamily="34" charset="0"/>
              </a:rPr>
              <a:t>Query</a:t>
            </a:r>
            <a:endParaRPr lang="pt-BR" sz="2000" b="1" dirty="0">
              <a:latin typeface="Abadi" panose="020B0604020104020204" pitchFamily="34" charset="0"/>
            </a:endParaRPr>
          </a:p>
        </p:txBody>
      </p:sp>
      <p:sp>
        <p:nvSpPr>
          <p:cNvPr id="13" name="CaixaDeTexto 12">
            <a:extLst>
              <a:ext uri="{FF2B5EF4-FFF2-40B4-BE49-F238E27FC236}">
                <a16:creationId xmlns:a16="http://schemas.microsoft.com/office/drawing/2014/main" id="{A9575A8A-D85D-B30B-29BF-8D759412010F}"/>
              </a:ext>
            </a:extLst>
          </p:cNvPr>
          <p:cNvSpPr txBox="1"/>
          <p:nvPr/>
        </p:nvSpPr>
        <p:spPr>
          <a:xfrm>
            <a:off x="1586560" y="4010677"/>
            <a:ext cx="841897" cy="400110"/>
          </a:xfrm>
          <a:prstGeom prst="rect">
            <a:avLst/>
          </a:prstGeom>
          <a:noFill/>
        </p:spPr>
        <p:txBody>
          <a:bodyPr wrap="none" rtlCol="0">
            <a:spAutoFit/>
          </a:bodyPr>
          <a:lstStyle/>
          <a:p>
            <a:r>
              <a:rPr lang="en-US" sz="2000" b="1" dirty="0">
                <a:latin typeface="Abadi" panose="020B0604020104020204" pitchFamily="34" charset="0"/>
              </a:rPr>
              <a:t>Result</a:t>
            </a:r>
            <a:endParaRPr lang="pt-BR" sz="2000" b="1" dirty="0">
              <a:latin typeface="Abadi" panose="020B0604020104020204" pitchFamily="34" charset="0"/>
            </a:endParaRPr>
          </a:p>
        </p:txBody>
      </p:sp>
      <p:sp>
        <p:nvSpPr>
          <p:cNvPr id="14" name="CaixaDeTexto 13">
            <a:extLst>
              <a:ext uri="{FF2B5EF4-FFF2-40B4-BE49-F238E27FC236}">
                <a16:creationId xmlns:a16="http://schemas.microsoft.com/office/drawing/2014/main" id="{B5F1BFBA-0A91-0B38-B237-0F548CD74020}"/>
              </a:ext>
            </a:extLst>
          </p:cNvPr>
          <p:cNvSpPr txBox="1"/>
          <p:nvPr/>
        </p:nvSpPr>
        <p:spPr>
          <a:xfrm>
            <a:off x="1001463" y="6022487"/>
            <a:ext cx="1426994" cy="400110"/>
          </a:xfrm>
          <a:prstGeom prst="rect">
            <a:avLst/>
          </a:prstGeom>
          <a:noFill/>
        </p:spPr>
        <p:txBody>
          <a:bodyPr wrap="none" rtlCol="0">
            <a:spAutoFit/>
          </a:bodyPr>
          <a:lstStyle/>
          <a:p>
            <a:r>
              <a:rPr lang="en-US" sz="2000" b="1" dirty="0">
                <a:latin typeface="Abadi" panose="020B0604020104020204" pitchFamily="34" charset="0"/>
              </a:rPr>
              <a:t>Explanation</a:t>
            </a:r>
            <a:endParaRPr lang="pt-BR" sz="2000" b="1" dirty="0">
              <a:latin typeface="Abadi" panose="020B0604020104020204" pitchFamily="34" charset="0"/>
            </a:endParaRPr>
          </a:p>
        </p:txBody>
      </p:sp>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Imagem 5">
            <a:extLst>
              <a:ext uri="{FF2B5EF4-FFF2-40B4-BE49-F238E27FC236}">
                <a16:creationId xmlns:a16="http://schemas.microsoft.com/office/drawing/2014/main" id="{774CF4F3-AEE9-96E8-F1EA-707CFE956C7E}"/>
              </a:ext>
            </a:extLst>
          </p:cNvPr>
          <p:cNvPicPr>
            <a:picLocks noChangeAspect="1"/>
          </p:cNvPicPr>
          <p:nvPr/>
        </p:nvPicPr>
        <p:blipFill rotWithShape="1">
          <a:blip r:embed="rId3"/>
          <a:srcRect r="21675"/>
          <a:stretch/>
        </p:blipFill>
        <p:spPr>
          <a:xfrm>
            <a:off x="2463502" y="2045224"/>
            <a:ext cx="7939027" cy="2314898"/>
          </a:xfrm>
          <a:prstGeom prst="rect">
            <a:avLst/>
          </a:prstGeom>
        </p:spPr>
      </p:pic>
      <p:sp>
        <p:nvSpPr>
          <p:cNvPr id="7" name="CaixaDeTexto 6">
            <a:extLst>
              <a:ext uri="{FF2B5EF4-FFF2-40B4-BE49-F238E27FC236}">
                <a16:creationId xmlns:a16="http://schemas.microsoft.com/office/drawing/2014/main" id="{8CA1003F-C23E-2921-E0A6-C71B029F9CAE}"/>
              </a:ext>
            </a:extLst>
          </p:cNvPr>
          <p:cNvSpPr txBox="1"/>
          <p:nvPr/>
        </p:nvSpPr>
        <p:spPr>
          <a:xfrm>
            <a:off x="1630518" y="2444823"/>
            <a:ext cx="843051" cy="400110"/>
          </a:xfrm>
          <a:prstGeom prst="rect">
            <a:avLst/>
          </a:prstGeom>
          <a:noFill/>
        </p:spPr>
        <p:txBody>
          <a:bodyPr wrap="none" rtlCol="0">
            <a:spAutoFit/>
          </a:bodyPr>
          <a:lstStyle/>
          <a:p>
            <a:r>
              <a:rPr lang="en-US" sz="2000" b="1" dirty="0">
                <a:latin typeface="Abadi" panose="020B0604020104020204" pitchFamily="34" charset="0"/>
              </a:rPr>
              <a:t>Query</a:t>
            </a:r>
            <a:endParaRPr lang="pt-BR" sz="2000" b="1" dirty="0">
              <a:latin typeface="Abadi" panose="020B0604020104020204" pitchFamily="34" charset="0"/>
            </a:endParaRPr>
          </a:p>
        </p:txBody>
      </p:sp>
      <p:sp>
        <p:nvSpPr>
          <p:cNvPr id="8" name="CaixaDeTexto 7">
            <a:extLst>
              <a:ext uri="{FF2B5EF4-FFF2-40B4-BE49-F238E27FC236}">
                <a16:creationId xmlns:a16="http://schemas.microsoft.com/office/drawing/2014/main" id="{24336697-B760-F5CA-0CFF-51DCE83372D0}"/>
              </a:ext>
            </a:extLst>
          </p:cNvPr>
          <p:cNvSpPr txBox="1"/>
          <p:nvPr/>
        </p:nvSpPr>
        <p:spPr>
          <a:xfrm>
            <a:off x="1586560" y="3863191"/>
            <a:ext cx="841897" cy="400110"/>
          </a:xfrm>
          <a:prstGeom prst="rect">
            <a:avLst/>
          </a:prstGeom>
          <a:noFill/>
        </p:spPr>
        <p:txBody>
          <a:bodyPr wrap="none" rtlCol="0">
            <a:spAutoFit/>
          </a:bodyPr>
          <a:lstStyle/>
          <a:p>
            <a:r>
              <a:rPr lang="en-US" sz="2000" b="1" dirty="0">
                <a:latin typeface="Abadi" panose="020B0604020104020204" pitchFamily="34" charset="0"/>
              </a:rPr>
              <a:t>Result</a:t>
            </a:r>
            <a:endParaRPr lang="pt-BR" sz="2000" b="1" dirty="0">
              <a:latin typeface="Abadi" panose="020B0604020104020204" pitchFamily="34" charset="0"/>
            </a:endParaRPr>
          </a:p>
        </p:txBody>
      </p:sp>
      <p:sp>
        <p:nvSpPr>
          <p:cNvPr id="9" name="CaixaDeTexto 8">
            <a:extLst>
              <a:ext uri="{FF2B5EF4-FFF2-40B4-BE49-F238E27FC236}">
                <a16:creationId xmlns:a16="http://schemas.microsoft.com/office/drawing/2014/main" id="{8F2C0D4A-6757-3932-CE9E-EB9E0E3E529F}"/>
              </a:ext>
            </a:extLst>
          </p:cNvPr>
          <p:cNvSpPr txBox="1"/>
          <p:nvPr/>
        </p:nvSpPr>
        <p:spPr>
          <a:xfrm>
            <a:off x="1001463" y="4999930"/>
            <a:ext cx="1426994" cy="400110"/>
          </a:xfrm>
          <a:prstGeom prst="rect">
            <a:avLst/>
          </a:prstGeom>
          <a:noFill/>
        </p:spPr>
        <p:txBody>
          <a:bodyPr wrap="none" rtlCol="0">
            <a:spAutoFit/>
          </a:bodyPr>
          <a:lstStyle/>
          <a:p>
            <a:r>
              <a:rPr lang="en-US" sz="2000" b="1" dirty="0">
                <a:latin typeface="Abadi" panose="020B0604020104020204" pitchFamily="34" charset="0"/>
              </a:rPr>
              <a:t>Explanation</a:t>
            </a:r>
            <a:endParaRPr lang="pt-BR" sz="2000" b="1" dirty="0">
              <a:latin typeface="Abadi" panose="020B0604020104020204" pitchFamily="34" charset="0"/>
            </a:endParaRPr>
          </a:p>
        </p:txBody>
      </p:sp>
      <p:sp>
        <p:nvSpPr>
          <p:cNvPr id="10" name="CaixaDeTexto 9">
            <a:extLst>
              <a:ext uri="{FF2B5EF4-FFF2-40B4-BE49-F238E27FC236}">
                <a16:creationId xmlns:a16="http://schemas.microsoft.com/office/drawing/2014/main" id="{085F11E1-AD90-4AED-8ED8-39AC9DDE0091}"/>
              </a:ext>
            </a:extLst>
          </p:cNvPr>
          <p:cNvSpPr txBox="1"/>
          <p:nvPr/>
        </p:nvSpPr>
        <p:spPr>
          <a:xfrm>
            <a:off x="2463501" y="4846042"/>
            <a:ext cx="7939027" cy="707886"/>
          </a:xfrm>
          <a:prstGeom prst="rect">
            <a:avLst/>
          </a:prstGeom>
          <a:solidFill>
            <a:schemeClr val="bg2"/>
          </a:solidFill>
        </p:spPr>
        <p:txBody>
          <a:bodyPr wrap="square">
            <a:spAutoFit/>
          </a:bodyPr>
          <a:lstStyle>
            <a:defPPr>
              <a:defRPr lang="en-US"/>
            </a:defPPr>
            <a:lvl1pPr>
              <a:defRPr sz="2000" b="1">
                <a:solidFill>
                  <a:srgbClr val="569CD6"/>
                </a:solidFill>
                <a:effectLst/>
                <a:latin typeface="Consolas" panose="020B0609020204030204" pitchFamily="49" charset="0"/>
              </a:defRPr>
            </a:lvl1pPr>
          </a:lstStyle>
          <a:p>
            <a:r>
              <a:rPr lang="en-US" dirty="0"/>
              <a:t>Display the total payload mass carried by boosters launched by NASA (CRS)</a:t>
            </a:r>
          </a:p>
        </p:txBody>
      </p:sp>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Imagem 5">
            <a:extLst>
              <a:ext uri="{FF2B5EF4-FFF2-40B4-BE49-F238E27FC236}">
                <a16:creationId xmlns:a16="http://schemas.microsoft.com/office/drawing/2014/main" id="{BDAC106A-1006-2170-90AA-F963E8DDB66D}"/>
              </a:ext>
            </a:extLst>
          </p:cNvPr>
          <p:cNvPicPr>
            <a:picLocks noChangeAspect="1"/>
          </p:cNvPicPr>
          <p:nvPr/>
        </p:nvPicPr>
        <p:blipFill rotWithShape="1">
          <a:blip r:embed="rId4"/>
          <a:srcRect r="20081"/>
          <a:stretch/>
        </p:blipFill>
        <p:spPr>
          <a:xfrm>
            <a:off x="2428458" y="2093773"/>
            <a:ext cx="8062562" cy="2276793"/>
          </a:xfrm>
          <a:prstGeom prst="rect">
            <a:avLst/>
          </a:prstGeom>
        </p:spPr>
      </p:pic>
      <p:sp>
        <p:nvSpPr>
          <p:cNvPr id="8" name="CaixaDeTexto 7">
            <a:extLst>
              <a:ext uri="{FF2B5EF4-FFF2-40B4-BE49-F238E27FC236}">
                <a16:creationId xmlns:a16="http://schemas.microsoft.com/office/drawing/2014/main" id="{A76FC191-8AC2-60D3-4BD5-DCCA40E52888}"/>
              </a:ext>
            </a:extLst>
          </p:cNvPr>
          <p:cNvSpPr txBox="1"/>
          <p:nvPr/>
        </p:nvSpPr>
        <p:spPr>
          <a:xfrm>
            <a:off x="2428457" y="4680938"/>
            <a:ext cx="8062562" cy="707886"/>
          </a:xfrm>
          <a:prstGeom prst="rect">
            <a:avLst/>
          </a:prstGeom>
          <a:solidFill>
            <a:schemeClr val="bg2"/>
          </a:solidFill>
        </p:spPr>
        <p:txBody>
          <a:bodyPr wrap="square">
            <a:spAutoFit/>
          </a:bodyPr>
          <a:lstStyle>
            <a:defPPr>
              <a:defRPr lang="en-US"/>
            </a:defPPr>
            <a:lvl1pPr>
              <a:defRPr sz="2000" b="1">
                <a:solidFill>
                  <a:srgbClr val="569CD6"/>
                </a:solidFill>
                <a:effectLst/>
                <a:latin typeface="Consolas" panose="020B0609020204030204" pitchFamily="49" charset="0"/>
              </a:defRPr>
            </a:lvl1pPr>
          </a:lstStyle>
          <a:p>
            <a:r>
              <a:rPr lang="en-US" dirty="0"/>
              <a:t>Display average payload mass carried by booster version F9 v1.1</a:t>
            </a:r>
          </a:p>
        </p:txBody>
      </p:sp>
      <p:sp>
        <p:nvSpPr>
          <p:cNvPr id="9" name="CaixaDeTexto 8">
            <a:extLst>
              <a:ext uri="{FF2B5EF4-FFF2-40B4-BE49-F238E27FC236}">
                <a16:creationId xmlns:a16="http://schemas.microsoft.com/office/drawing/2014/main" id="{5EC3C299-A43F-7194-2B37-D56DE3D9185F}"/>
              </a:ext>
            </a:extLst>
          </p:cNvPr>
          <p:cNvSpPr txBox="1"/>
          <p:nvPr/>
        </p:nvSpPr>
        <p:spPr>
          <a:xfrm>
            <a:off x="1630518" y="2503817"/>
            <a:ext cx="843051" cy="400110"/>
          </a:xfrm>
          <a:prstGeom prst="rect">
            <a:avLst/>
          </a:prstGeom>
          <a:noFill/>
        </p:spPr>
        <p:txBody>
          <a:bodyPr wrap="none" rtlCol="0">
            <a:spAutoFit/>
          </a:bodyPr>
          <a:lstStyle/>
          <a:p>
            <a:r>
              <a:rPr lang="en-US" sz="2000" b="1" dirty="0">
                <a:latin typeface="Abadi" panose="020B0604020104020204" pitchFamily="34" charset="0"/>
              </a:rPr>
              <a:t>Query</a:t>
            </a:r>
            <a:endParaRPr lang="pt-BR" sz="2000" b="1" dirty="0">
              <a:latin typeface="Abadi" panose="020B0604020104020204" pitchFamily="34" charset="0"/>
            </a:endParaRPr>
          </a:p>
        </p:txBody>
      </p:sp>
      <p:sp>
        <p:nvSpPr>
          <p:cNvPr id="10" name="CaixaDeTexto 9">
            <a:extLst>
              <a:ext uri="{FF2B5EF4-FFF2-40B4-BE49-F238E27FC236}">
                <a16:creationId xmlns:a16="http://schemas.microsoft.com/office/drawing/2014/main" id="{CFCAD68A-241A-9182-EC56-CB9E9E075C7B}"/>
              </a:ext>
            </a:extLst>
          </p:cNvPr>
          <p:cNvSpPr txBox="1"/>
          <p:nvPr/>
        </p:nvSpPr>
        <p:spPr>
          <a:xfrm>
            <a:off x="1586560" y="3941846"/>
            <a:ext cx="841897" cy="400110"/>
          </a:xfrm>
          <a:prstGeom prst="rect">
            <a:avLst/>
          </a:prstGeom>
          <a:noFill/>
        </p:spPr>
        <p:txBody>
          <a:bodyPr wrap="none" rtlCol="0">
            <a:spAutoFit/>
          </a:bodyPr>
          <a:lstStyle/>
          <a:p>
            <a:r>
              <a:rPr lang="en-US" sz="2000" b="1" dirty="0">
                <a:latin typeface="Abadi" panose="020B0604020104020204" pitchFamily="34" charset="0"/>
              </a:rPr>
              <a:t>Result</a:t>
            </a:r>
            <a:endParaRPr lang="pt-BR" sz="2000" b="1" dirty="0">
              <a:latin typeface="Abadi" panose="020B0604020104020204" pitchFamily="34" charset="0"/>
            </a:endParaRPr>
          </a:p>
        </p:txBody>
      </p:sp>
      <p:sp>
        <p:nvSpPr>
          <p:cNvPr id="11" name="CaixaDeTexto 10">
            <a:extLst>
              <a:ext uri="{FF2B5EF4-FFF2-40B4-BE49-F238E27FC236}">
                <a16:creationId xmlns:a16="http://schemas.microsoft.com/office/drawing/2014/main" id="{022394F3-B655-FDF3-2F8A-B58D2CC01F27}"/>
              </a:ext>
            </a:extLst>
          </p:cNvPr>
          <p:cNvSpPr txBox="1"/>
          <p:nvPr/>
        </p:nvSpPr>
        <p:spPr>
          <a:xfrm>
            <a:off x="1001463" y="4901607"/>
            <a:ext cx="1426994" cy="400110"/>
          </a:xfrm>
          <a:prstGeom prst="rect">
            <a:avLst/>
          </a:prstGeom>
          <a:noFill/>
        </p:spPr>
        <p:txBody>
          <a:bodyPr wrap="none" rtlCol="0">
            <a:spAutoFit/>
          </a:bodyPr>
          <a:lstStyle/>
          <a:p>
            <a:r>
              <a:rPr lang="en-US" sz="2000" b="1" dirty="0">
                <a:latin typeface="Abadi" panose="020B0604020104020204" pitchFamily="34" charset="0"/>
              </a:rPr>
              <a:t>Explanation</a:t>
            </a:r>
            <a:endParaRPr lang="pt-BR" sz="2000" b="1" dirty="0">
              <a:latin typeface="Abadi" panose="020B0604020104020204" pitchFamily="34" charset="0"/>
            </a:endParaRPr>
          </a:p>
        </p:txBody>
      </p:sp>
    </p:spTree>
    <p:extLst>
      <p:ext uri="{BB962C8B-B14F-4D97-AF65-F5344CB8AC3E}">
        <p14:creationId xmlns:p14="http://schemas.microsoft.com/office/powerpoint/2010/main" val="2735560525"/>
      </p:ext>
    </p:extLst>
  </p:cSld>
  <p:clrMapOvr>
    <a:overrideClrMapping bg1="lt1" tx1="dk1" bg2="lt2" tx2="dk2" accent1="accent1" accent2="accent2" accent3="accent3" accent4="accent4" accent5="accent5" accent6="accent6" hlink="hlink" folHlink="folHlink"/>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Imagem 5">
            <a:extLst>
              <a:ext uri="{FF2B5EF4-FFF2-40B4-BE49-F238E27FC236}">
                <a16:creationId xmlns:a16="http://schemas.microsoft.com/office/drawing/2014/main" id="{D9EF7971-DD89-5A1E-A07E-B629364E119B}"/>
              </a:ext>
            </a:extLst>
          </p:cNvPr>
          <p:cNvPicPr>
            <a:picLocks noChangeAspect="1"/>
          </p:cNvPicPr>
          <p:nvPr/>
        </p:nvPicPr>
        <p:blipFill rotWithShape="1">
          <a:blip r:embed="rId3"/>
          <a:srcRect r="24239"/>
          <a:stretch/>
        </p:blipFill>
        <p:spPr>
          <a:xfrm>
            <a:off x="2428458" y="2283209"/>
            <a:ext cx="7679104" cy="2133898"/>
          </a:xfrm>
          <a:prstGeom prst="rect">
            <a:avLst/>
          </a:prstGeom>
        </p:spPr>
      </p:pic>
      <p:sp>
        <p:nvSpPr>
          <p:cNvPr id="8" name="CaixaDeTexto 7">
            <a:extLst>
              <a:ext uri="{FF2B5EF4-FFF2-40B4-BE49-F238E27FC236}">
                <a16:creationId xmlns:a16="http://schemas.microsoft.com/office/drawing/2014/main" id="{56E2A7C9-F9FF-A90C-19DC-84EA2FB73451}"/>
              </a:ext>
            </a:extLst>
          </p:cNvPr>
          <p:cNvSpPr txBox="1"/>
          <p:nvPr/>
        </p:nvSpPr>
        <p:spPr>
          <a:xfrm>
            <a:off x="2428457" y="4839418"/>
            <a:ext cx="7679104" cy="707886"/>
          </a:xfrm>
          <a:prstGeom prst="rect">
            <a:avLst/>
          </a:prstGeom>
          <a:solidFill>
            <a:schemeClr val="bg2"/>
          </a:solidFill>
        </p:spPr>
        <p:txBody>
          <a:bodyPr wrap="square">
            <a:spAutoFit/>
          </a:bodyPr>
          <a:lstStyle>
            <a:defPPr>
              <a:defRPr lang="en-US"/>
            </a:defPPr>
            <a:lvl1pPr>
              <a:defRPr sz="2000" b="1">
                <a:solidFill>
                  <a:srgbClr val="569CD6"/>
                </a:solidFill>
                <a:effectLst/>
                <a:latin typeface="Consolas" panose="020B0609020204030204" pitchFamily="49" charset="0"/>
              </a:defRPr>
            </a:lvl1pPr>
          </a:lstStyle>
          <a:p>
            <a:r>
              <a:rPr lang="en-US" dirty="0"/>
              <a:t>Date when the first successful landing outcome in ground pad was achieved.</a:t>
            </a:r>
          </a:p>
        </p:txBody>
      </p:sp>
      <p:sp>
        <p:nvSpPr>
          <p:cNvPr id="9" name="CaixaDeTexto 8">
            <a:extLst>
              <a:ext uri="{FF2B5EF4-FFF2-40B4-BE49-F238E27FC236}">
                <a16:creationId xmlns:a16="http://schemas.microsoft.com/office/drawing/2014/main" id="{387E65AD-5DDE-ED30-FF43-6D44AC53328F}"/>
              </a:ext>
            </a:extLst>
          </p:cNvPr>
          <p:cNvSpPr txBox="1"/>
          <p:nvPr/>
        </p:nvSpPr>
        <p:spPr>
          <a:xfrm>
            <a:off x="1630518" y="2572643"/>
            <a:ext cx="843051" cy="400110"/>
          </a:xfrm>
          <a:prstGeom prst="rect">
            <a:avLst/>
          </a:prstGeom>
          <a:noFill/>
        </p:spPr>
        <p:txBody>
          <a:bodyPr wrap="none" rtlCol="0">
            <a:spAutoFit/>
          </a:bodyPr>
          <a:lstStyle/>
          <a:p>
            <a:r>
              <a:rPr lang="en-US" sz="2000" b="1" dirty="0">
                <a:latin typeface="Abadi" panose="020B0604020104020204" pitchFamily="34" charset="0"/>
              </a:rPr>
              <a:t>Query</a:t>
            </a:r>
            <a:endParaRPr lang="pt-BR" sz="2000" b="1" dirty="0">
              <a:latin typeface="Abadi" panose="020B0604020104020204" pitchFamily="34" charset="0"/>
            </a:endParaRPr>
          </a:p>
        </p:txBody>
      </p:sp>
      <p:sp>
        <p:nvSpPr>
          <p:cNvPr id="10" name="CaixaDeTexto 9">
            <a:extLst>
              <a:ext uri="{FF2B5EF4-FFF2-40B4-BE49-F238E27FC236}">
                <a16:creationId xmlns:a16="http://schemas.microsoft.com/office/drawing/2014/main" id="{18F5DA14-46AD-A7AE-BED3-7392EB1F3096}"/>
              </a:ext>
            </a:extLst>
          </p:cNvPr>
          <p:cNvSpPr txBox="1"/>
          <p:nvPr/>
        </p:nvSpPr>
        <p:spPr>
          <a:xfrm>
            <a:off x="1586560" y="4020509"/>
            <a:ext cx="841897" cy="400110"/>
          </a:xfrm>
          <a:prstGeom prst="rect">
            <a:avLst/>
          </a:prstGeom>
          <a:noFill/>
        </p:spPr>
        <p:txBody>
          <a:bodyPr wrap="none" rtlCol="0">
            <a:spAutoFit/>
          </a:bodyPr>
          <a:lstStyle/>
          <a:p>
            <a:r>
              <a:rPr lang="en-US" sz="2000" b="1" dirty="0">
                <a:latin typeface="Abadi" panose="020B0604020104020204" pitchFamily="34" charset="0"/>
              </a:rPr>
              <a:t>Result</a:t>
            </a:r>
            <a:endParaRPr lang="pt-BR" sz="2000" b="1" dirty="0">
              <a:latin typeface="Abadi" panose="020B0604020104020204" pitchFamily="34" charset="0"/>
            </a:endParaRPr>
          </a:p>
        </p:txBody>
      </p:sp>
      <p:sp>
        <p:nvSpPr>
          <p:cNvPr id="11" name="CaixaDeTexto 10">
            <a:extLst>
              <a:ext uri="{FF2B5EF4-FFF2-40B4-BE49-F238E27FC236}">
                <a16:creationId xmlns:a16="http://schemas.microsoft.com/office/drawing/2014/main" id="{A481A46C-28A7-A17E-62CA-62EB83A33C2B}"/>
              </a:ext>
            </a:extLst>
          </p:cNvPr>
          <p:cNvSpPr txBox="1"/>
          <p:nvPr/>
        </p:nvSpPr>
        <p:spPr>
          <a:xfrm>
            <a:off x="1001463" y="5019595"/>
            <a:ext cx="1426994" cy="400110"/>
          </a:xfrm>
          <a:prstGeom prst="rect">
            <a:avLst/>
          </a:prstGeom>
          <a:noFill/>
        </p:spPr>
        <p:txBody>
          <a:bodyPr wrap="none" rtlCol="0">
            <a:spAutoFit/>
          </a:bodyPr>
          <a:lstStyle/>
          <a:p>
            <a:r>
              <a:rPr lang="en-US" sz="2000" b="1" dirty="0">
                <a:latin typeface="Abadi" panose="020B0604020104020204" pitchFamily="34" charset="0"/>
              </a:rPr>
              <a:t>Explanation</a:t>
            </a:r>
            <a:endParaRPr lang="pt-BR" sz="2000" b="1" dirty="0">
              <a:latin typeface="Abadi" panose="020B0604020104020204" pitchFamily="34" charset="0"/>
            </a:endParaRP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Imagem 2">
            <a:extLst>
              <a:ext uri="{FF2B5EF4-FFF2-40B4-BE49-F238E27FC236}">
                <a16:creationId xmlns:a16="http://schemas.microsoft.com/office/drawing/2014/main" id="{C7E7F21D-60F3-5812-8016-79B31E2C1785}"/>
              </a:ext>
            </a:extLst>
          </p:cNvPr>
          <p:cNvPicPr>
            <a:picLocks noChangeAspect="1"/>
          </p:cNvPicPr>
          <p:nvPr/>
        </p:nvPicPr>
        <p:blipFill rotWithShape="1">
          <a:blip r:embed="rId3"/>
          <a:srcRect r="20741"/>
          <a:stretch/>
        </p:blipFill>
        <p:spPr>
          <a:xfrm>
            <a:off x="2428457" y="1768015"/>
            <a:ext cx="8003569" cy="3458058"/>
          </a:xfrm>
          <a:prstGeom prst="rect">
            <a:avLst/>
          </a:prstGeom>
        </p:spPr>
      </p:pic>
      <p:sp>
        <p:nvSpPr>
          <p:cNvPr id="7" name="CaixaDeTexto 6">
            <a:extLst>
              <a:ext uri="{FF2B5EF4-FFF2-40B4-BE49-F238E27FC236}">
                <a16:creationId xmlns:a16="http://schemas.microsoft.com/office/drawing/2014/main" id="{EBF1DEEC-3E22-EDC4-6BA5-022022EDDEAC}"/>
              </a:ext>
            </a:extLst>
          </p:cNvPr>
          <p:cNvSpPr txBox="1"/>
          <p:nvPr/>
        </p:nvSpPr>
        <p:spPr>
          <a:xfrm>
            <a:off x="2428457" y="5347149"/>
            <a:ext cx="8003568" cy="1015663"/>
          </a:xfrm>
          <a:prstGeom prst="rect">
            <a:avLst/>
          </a:prstGeom>
          <a:solidFill>
            <a:schemeClr val="bg2"/>
          </a:solidFill>
        </p:spPr>
        <p:txBody>
          <a:bodyPr wrap="square">
            <a:spAutoFit/>
          </a:bodyPr>
          <a:lstStyle>
            <a:defPPr>
              <a:defRPr lang="en-US"/>
            </a:defPPr>
            <a:lvl1pPr>
              <a:defRPr sz="2000" b="1">
                <a:solidFill>
                  <a:srgbClr val="569CD6"/>
                </a:solidFill>
                <a:effectLst/>
                <a:latin typeface="Consolas" panose="020B0609020204030204" pitchFamily="49" charset="0"/>
              </a:defRPr>
            </a:lvl1pPr>
          </a:lstStyle>
          <a:p>
            <a:r>
              <a:rPr lang="en-US" dirty="0"/>
              <a:t>Names of the boosters which have success in drone ship and have payload mass greater than 4000 but less than 6000</a:t>
            </a:r>
          </a:p>
        </p:txBody>
      </p:sp>
      <p:sp>
        <p:nvSpPr>
          <p:cNvPr id="9" name="CaixaDeTexto 8">
            <a:extLst>
              <a:ext uri="{FF2B5EF4-FFF2-40B4-BE49-F238E27FC236}">
                <a16:creationId xmlns:a16="http://schemas.microsoft.com/office/drawing/2014/main" id="{402BEB98-D077-8469-722C-DD3E3DD87360}"/>
              </a:ext>
            </a:extLst>
          </p:cNvPr>
          <p:cNvSpPr txBox="1"/>
          <p:nvPr/>
        </p:nvSpPr>
        <p:spPr>
          <a:xfrm>
            <a:off x="1630518" y="2366165"/>
            <a:ext cx="843051" cy="400110"/>
          </a:xfrm>
          <a:prstGeom prst="rect">
            <a:avLst/>
          </a:prstGeom>
          <a:noFill/>
        </p:spPr>
        <p:txBody>
          <a:bodyPr wrap="none" rtlCol="0">
            <a:spAutoFit/>
          </a:bodyPr>
          <a:lstStyle/>
          <a:p>
            <a:r>
              <a:rPr lang="en-US" sz="2000" b="1" dirty="0">
                <a:latin typeface="Abadi" panose="020B0604020104020204" pitchFamily="34" charset="0"/>
              </a:rPr>
              <a:t>Query</a:t>
            </a:r>
            <a:endParaRPr lang="pt-BR" sz="2000" b="1" dirty="0">
              <a:latin typeface="Abadi" panose="020B0604020104020204" pitchFamily="34" charset="0"/>
            </a:endParaRPr>
          </a:p>
        </p:txBody>
      </p:sp>
      <p:sp>
        <p:nvSpPr>
          <p:cNvPr id="10" name="CaixaDeTexto 9">
            <a:extLst>
              <a:ext uri="{FF2B5EF4-FFF2-40B4-BE49-F238E27FC236}">
                <a16:creationId xmlns:a16="http://schemas.microsoft.com/office/drawing/2014/main" id="{07FAAB55-541A-A4D1-831D-351821CA16BF}"/>
              </a:ext>
            </a:extLst>
          </p:cNvPr>
          <p:cNvSpPr txBox="1"/>
          <p:nvPr/>
        </p:nvSpPr>
        <p:spPr>
          <a:xfrm>
            <a:off x="1586560" y="4266314"/>
            <a:ext cx="841897" cy="400110"/>
          </a:xfrm>
          <a:prstGeom prst="rect">
            <a:avLst/>
          </a:prstGeom>
          <a:noFill/>
        </p:spPr>
        <p:txBody>
          <a:bodyPr wrap="none" rtlCol="0">
            <a:spAutoFit/>
          </a:bodyPr>
          <a:lstStyle/>
          <a:p>
            <a:r>
              <a:rPr lang="en-US" sz="2000" b="1" dirty="0">
                <a:latin typeface="Abadi" panose="020B0604020104020204" pitchFamily="34" charset="0"/>
              </a:rPr>
              <a:t>Result</a:t>
            </a:r>
            <a:endParaRPr lang="pt-BR" sz="2000" b="1" dirty="0">
              <a:latin typeface="Abadi" panose="020B0604020104020204" pitchFamily="34" charset="0"/>
            </a:endParaRPr>
          </a:p>
        </p:txBody>
      </p:sp>
      <p:sp>
        <p:nvSpPr>
          <p:cNvPr id="11" name="CaixaDeTexto 10">
            <a:extLst>
              <a:ext uri="{FF2B5EF4-FFF2-40B4-BE49-F238E27FC236}">
                <a16:creationId xmlns:a16="http://schemas.microsoft.com/office/drawing/2014/main" id="{E38C7093-B2BC-9647-A67A-F41F1B9AD174}"/>
              </a:ext>
            </a:extLst>
          </p:cNvPr>
          <p:cNvSpPr txBox="1"/>
          <p:nvPr/>
        </p:nvSpPr>
        <p:spPr>
          <a:xfrm>
            <a:off x="1001463" y="5619368"/>
            <a:ext cx="1426994" cy="400110"/>
          </a:xfrm>
          <a:prstGeom prst="rect">
            <a:avLst/>
          </a:prstGeom>
          <a:noFill/>
        </p:spPr>
        <p:txBody>
          <a:bodyPr wrap="none" rtlCol="0">
            <a:spAutoFit/>
          </a:bodyPr>
          <a:lstStyle/>
          <a:p>
            <a:r>
              <a:rPr lang="en-US" sz="2000" b="1" dirty="0">
                <a:latin typeface="Abadi" panose="020B0604020104020204" pitchFamily="34" charset="0"/>
              </a:rPr>
              <a:t>Explanation</a:t>
            </a:r>
            <a:endParaRPr lang="pt-BR" sz="2000" b="1" dirty="0">
              <a:latin typeface="Abadi" panose="020B0604020104020204" pitchFamily="34" charset="0"/>
            </a:endParaRPr>
          </a:p>
        </p:txBody>
      </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1679944"/>
            <a:ext cx="8514706" cy="4639406"/>
          </a:xfrm>
          <a:prstGeom prst="rect">
            <a:avLst/>
          </a:prstGeom>
        </p:spPr>
        <p:txBody>
          <a:bodyPr lIns="91440" tIns="45720" rIns="91440" bIns="45720" anchor="t">
            <a:normAutofit fontScale="92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b="1" dirty="0">
                <a:solidFill>
                  <a:schemeClr val="accent3">
                    <a:lumMod val="25000"/>
                  </a:schemeClr>
                </a:solidFill>
                <a:latin typeface="Abadi" panose="020B0604020104020204" pitchFamily="34" charset="0"/>
              </a:rPr>
              <a:t>Summary of methodologies</a:t>
            </a:r>
          </a:p>
          <a:p>
            <a:pPr lvl="1">
              <a:lnSpc>
                <a:spcPct val="100000"/>
              </a:lnSpc>
              <a:spcBef>
                <a:spcPts val="1400"/>
              </a:spcBef>
            </a:pPr>
            <a:r>
              <a:rPr lang="en-US" sz="1800" dirty="0">
                <a:solidFill>
                  <a:schemeClr val="accent3">
                    <a:lumMod val="25000"/>
                  </a:schemeClr>
                </a:solidFill>
                <a:latin typeface="Abadi" panose="020B0604020104020204" pitchFamily="34" charset="0"/>
              </a:rPr>
              <a:t>Data Collection through API and Web Scraping</a:t>
            </a:r>
          </a:p>
          <a:p>
            <a:pPr lvl="1">
              <a:lnSpc>
                <a:spcPct val="100000"/>
              </a:lnSpc>
              <a:spcBef>
                <a:spcPts val="1400"/>
              </a:spcBef>
            </a:pPr>
            <a:r>
              <a:rPr lang="en-US" sz="1800" dirty="0">
                <a:solidFill>
                  <a:schemeClr val="accent3">
                    <a:lumMod val="25000"/>
                  </a:schemeClr>
                </a:solidFill>
                <a:latin typeface="Abadi" panose="020B0604020104020204" pitchFamily="34" charset="0"/>
              </a:rPr>
              <a:t>Data Wrangling</a:t>
            </a:r>
          </a:p>
          <a:p>
            <a:pPr lvl="1">
              <a:lnSpc>
                <a:spcPct val="100000"/>
              </a:lnSpc>
              <a:spcBef>
                <a:spcPts val="1400"/>
              </a:spcBef>
            </a:pPr>
            <a:r>
              <a:rPr lang="en-US" sz="1800" dirty="0">
                <a:solidFill>
                  <a:schemeClr val="accent3">
                    <a:lumMod val="25000"/>
                  </a:schemeClr>
                </a:solidFill>
                <a:latin typeface="Abadi" panose="020B0604020104020204" pitchFamily="34" charset="0"/>
              </a:rPr>
              <a:t>Exploratory Data Analysis with SQL</a:t>
            </a:r>
          </a:p>
          <a:p>
            <a:pPr lvl="1">
              <a:lnSpc>
                <a:spcPct val="100000"/>
              </a:lnSpc>
              <a:spcBef>
                <a:spcPts val="1400"/>
              </a:spcBef>
            </a:pPr>
            <a:r>
              <a:rPr lang="en-US" sz="1800" dirty="0">
                <a:solidFill>
                  <a:schemeClr val="accent3">
                    <a:lumMod val="25000"/>
                  </a:schemeClr>
                </a:solidFill>
                <a:latin typeface="Abadi" panose="020B0604020104020204" pitchFamily="34" charset="0"/>
              </a:rPr>
              <a:t>Exploratory Data Analysis with Data Visualization</a:t>
            </a:r>
          </a:p>
          <a:p>
            <a:pPr lvl="1">
              <a:lnSpc>
                <a:spcPct val="100000"/>
              </a:lnSpc>
              <a:spcBef>
                <a:spcPts val="1400"/>
              </a:spcBef>
            </a:pPr>
            <a:r>
              <a:rPr lang="en-US" sz="1800" dirty="0">
                <a:solidFill>
                  <a:schemeClr val="accent3">
                    <a:lumMod val="25000"/>
                  </a:schemeClr>
                </a:solidFill>
                <a:latin typeface="Abadi" panose="020B0604020104020204" pitchFamily="34" charset="0"/>
              </a:rPr>
              <a:t>Interactive Visual Analytics with Folium</a:t>
            </a:r>
          </a:p>
          <a:p>
            <a:pPr lvl="1">
              <a:lnSpc>
                <a:spcPct val="100000"/>
              </a:lnSpc>
              <a:spcBef>
                <a:spcPts val="1400"/>
              </a:spcBef>
            </a:pPr>
            <a:r>
              <a:rPr lang="en-US" sz="1800" dirty="0">
                <a:solidFill>
                  <a:schemeClr val="accent3">
                    <a:lumMod val="25000"/>
                  </a:schemeClr>
                </a:solidFill>
                <a:latin typeface="Abadi" panose="020B0604020104020204" pitchFamily="34" charset="0"/>
              </a:rPr>
              <a:t>Interactive Dashboard with </a:t>
            </a:r>
            <a:r>
              <a:rPr lang="en-US" sz="1800" dirty="0" err="1">
                <a:solidFill>
                  <a:schemeClr val="accent3">
                    <a:lumMod val="25000"/>
                  </a:schemeClr>
                </a:solidFill>
                <a:latin typeface="Abadi" panose="020B0604020104020204" pitchFamily="34" charset="0"/>
              </a:rPr>
              <a:t>Ploty</a:t>
            </a:r>
            <a:r>
              <a:rPr lang="en-US" sz="1800" dirty="0">
                <a:solidFill>
                  <a:schemeClr val="accent3">
                    <a:lumMod val="25000"/>
                  </a:schemeClr>
                </a:solidFill>
                <a:latin typeface="Abadi" panose="020B0604020104020204" pitchFamily="34" charset="0"/>
              </a:rPr>
              <a:t> Dash</a:t>
            </a:r>
          </a:p>
          <a:p>
            <a:pPr lvl="1">
              <a:lnSpc>
                <a:spcPct val="100000"/>
              </a:lnSpc>
              <a:spcBef>
                <a:spcPts val="1400"/>
              </a:spcBef>
            </a:pPr>
            <a:r>
              <a:rPr lang="en-US" sz="1800" dirty="0">
                <a:solidFill>
                  <a:schemeClr val="accent3">
                    <a:lumMod val="25000"/>
                  </a:schemeClr>
                </a:solidFill>
                <a:latin typeface="Abadi" panose="020B0604020104020204" pitchFamily="34" charset="0"/>
              </a:rPr>
              <a:t> Machine Learning Prediction</a:t>
            </a:r>
          </a:p>
          <a:p>
            <a:pPr>
              <a:lnSpc>
                <a:spcPct val="100000"/>
              </a:lnSpc>
              <a:spcBef>
                <a:spcPts val="1400"/>
              </a:spcBef>
            </a:pPr>
            <a:r>
              <a:rPr lang="en-US" sz="2200" b="1" dirty="0">
                <a:solidFill>
                  <a:schemeClr val="accent3">
                    <a:lumMod val="25000"/>
                  </a:schemeClr>
                </a:solidFill>
                <a:latin typeface="Abadi" panose="020B0604020104020204" pitchFamily="34" charset="0"/>
              </a:rPr>
              <a:t>Summary of all results</a:t>
            </a:r>
          </a:p>
          <a:p>
            <a:pPr lvl="1">
              <a:lnSpc>
                <a:spcPct val="100000"/>
              </a:lnSpc>
              <a:spcBef>
                <a:spcPts val="1400"/>
              </a:spcBef>
            </a:pPr>
            <a:r>
              <a:rPr lang="en-US" sz="1800" dirty="0">
                <a:solidFill>
                  <a:schemeClr val="accent3">
                    <a:lumMod val="25000"/>
                  </a:schemeClr>
                </a:solidFill>
                <a:latin typeface="Abadi" panose="020B0604020104020204" pitchFamily="34" charset="0"/>
              </a:rPr>
              <a:t>Exploratory Data Analysis (EDA) results</a:t>
            </a:r>
          </a:p>
          <a:p>
            <a:pPr lvl="1">
              <a:lnSpc>
                <a:spcPct val="100000"/>
              </a:lnSpc>
              <a:spcBef>
                <a:spcPts val="1400"/>
              </a:spcBef>
            </a:pPr>
            <a:r>
              <a:rPr lang="en-US" sz="1800" dirty="0">
                <a:solidFill>
                  <a:schemeClr val="accent3">
                    <a:lumMod val="25000"/>
                  </a:schemeClr>
                </a:solidFill>
                <a:latin typeface="Abadi" panose="020B0604020104020204" pitchFamily="34" charset="0"/>
              </a:rPr>
              <a:t>Interactive Maps and Dashboard</a:t>
            </a:r>
          </a:p>
          <a:p>
            <a:pPr lvl="1">
              <a:lnSpc>
                <a:spcPct val="100000"/>
              </a:lnSpc>
              <a:spcBef>
                <a:spcPts val="1400"/>
              </a:spcBef>
            </a:pPr>
            <a:r>
              <a:rPr lang="en-US" sz="1800" dirty="0">
                <a:solidFill>
                  <a:schemeClr val="accent3">
                    <a:lumMod val="25000"/>
                  </a:schemeClr>
                </a:solidFill>
                <a:latin typeface="Abadi" panose="020B0604020104020204" pitchFamily="34" charset="0"/>
              </a:rPr>
              <a:t>Predictive Analytics results</a:t>
            </a:r>
          </a:p>
          <a:p>
            <a:pPr lvl="1">
              <a:lnSpc>
                <a:spcPct val="100000"/>
              </a:lnSpc>
              <a:spcBef>
                <a:spcPts val="1400"/>
              </a:spcBef>
            </a:pPr>
            <a:endParaRPr lang="en-US" sz="1800" dirty="0">
              <a:solidFill>
                <a:schemeClr val="accent3">
                  <a:lumMod val="25000"/>
                </a:schemeClr>
              </a:solidFill>
              <a:latin typeface="Abadi" panose="020B0604020104020204" pitchFamily="34" charset="0"/>
            </a:endParaRPr>
          </a:p>
          <a:p>
            <a:pPr lvl="1">
              <a:lnSpc>
                <a:spcPct val="100000"/>
              </a:lnSpc>
              <a:spcBef>
                <a:spcPts val="1400"/>
              </a:spcBef>
            </a:pPr>
            <a:endParaRPr lang="en-US" sz="18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Imagem 5">
            <a:extLst>
              <a:ext uri="{FF2B5EF4-FFF2-40B4-BE49-F238E27FC236}">
                <a16:creationId xmlns:a16="http://schemas.microsoft.com/office/drawing/2014/main" id="{BF1875AD-D0E9-64B6-8DD8-A3D709038212}"/>
              </a:ext>
            </a:extLst>
          </p:cNvPr>
          <p:cNvPicPr>
            <a:picLocks noChangeAspect="1"/>
          </p:cNvPicPr>
          <p:nvPr/>
        </p:nvPicPr>
        <p:blipFill rotWithShape="1">
          <a:blip r:embed="rId4"/>
          <a:srcRect r="23999"/>
          <a:stretch/>
        </p:blipFill>
        <p:spPr>
          <a:xfrm>
            <a:off x="2428457" y="2075292"/>
            <a:ext cx="7688937" cy="2962688"/>
          </a:xfrm>
          <a:prstGeom prst="rect">
            <a:avLst/>
          </a:prstGeom>
        </p:spPr>
      </p:pic>
      <p:sp>
        <p:nvSpPr>
          <p:cNvPr id="8" name="CaixaDeTexto 7">
            <a:extLst>
              <a:ext uri="{FF2B5EF4-FFF2-40B4-BE49-F238E27FC236}">
                <a16:creationId xmlns:a16="http://schemas.microsoft.com/office/drawing/2014/main" id="{F44406F5-E4FF-6AB4-05AE-E9353BA88053}"/>
              </a:ext>
            </a:extLst>
          </p:cNvPr>
          <p:cNvSpPr txBox="1"/>
          <p:nvPr/>
        </p:nvSpPr>
        <p:spPr>
          <a:xfrm>
            <a:off x="2428457" y="5303017"/>
            <a:ext cx="7688937" cy="707886"/>
          </a:xfrm>
          <a:prstGeom prst="rect">
            <a:avLst/>
          </a:prstGeom>
          <a:solidFill>
            <a:schemeClr val="bg2"/>
          </a:solidFill>
        </p:spPr>
        <p:txBody>
          <a:bodyPr wrap="square">
            <a:spAutoFit/>
          </a:bodyPr>
          <a:lstStyle>
            <a:defPPr>
              <a:defRPr lang="en-US"/>
            </a:defPPr>
            <a:lvl1pPr>
              <a:defRPr sz="2000" b="1">
                <a:solidFill>
                  <a:srgbClr val="569CD6"/>
                </a:solidFill>
                <a:effectLst/>
                <a:latin typeface="Consolas" panose="020B0609020204030204" pitchFamily="49" charset="0"/>
              </a:defRPr>
            </a:lvl1pPr>
          </a:lstStyle>
          <a:p>
            <a:r>
              <a:rPr lang="en-US" dirty="0"/>
              <a:t>Total number of successful and failure mission outcomes</a:t>
            </a:r>
          </a:p>
        </p:txBody>
      </p:sp>
      <p:sp>
        <p:nvSpPr>
          <p:cNvPr id="9" name="CaixaDeTexto 8">
            <a:extLst>
              <a:ext uri="{FF2B5EF4-FFF2-40B4-BE49-F238E27FC236}">
                <a16:creationId xmlns:a16="http://schemas.microsoft.com/office/drawing/2014/main" id="{C537D770-5836-A440-DEA7-DA1AE9159157}"/>
              </a:ext>
            </a:extLst>
          </p:cNvPr>
          <p:cNvSpPr txBox="1"/>
          <p:nvPr/>
        </p:nvSpPr>
        <p:spPr>
          <a:xfrm>
            <a:off x="1630518" y="2434992"/>
            <a:ext cx="843051" cy="400110"/>
          </a:xfrm>
          <a:prstGeom prst="rect">
            <a:avLst/>
          </a:prstGeom>
          <a:noFill/>
        </p:spPr>
        <p:txBody>
          <a:bodyPr wrap="none" rtlCol="0">
            <a:spAutoFit/>
          </a:bodyPr>
          <a:lstStyle/>
          <a:p>
            <a:r>
              <a:rPr lang="en-US" sz="2000" b="1" dirty="0">
                <a:latin typeface="Abadi" panose="020B0604020104020204" pitchFamily="34" charset="0"/>
              </a:rPr>
              <a:t>Query</a:t>
            </a:r>
            <a:endParaRPr lang="pt-BR" sz="2000" b="1" dirty="0">
              <a:latin typeface="Abadi" panose="020B0604020104020204" pitchFamily="34" charset="0"/>
            </a:endParaRPr>
          </a:p>
        </p:txBody>
      </p:sp>
      <p:sp>
        <p:nvSpPr>
          <p:cNvPr id="10" name="CaixaDeTexto 9">
            <a:extLst>
              <a:ext uri="{FF2B5EF4-FFF2-40B4-BE49-F238E27FC236}">
                <a16:creationId xmlns:a16="http://schemas.microsoft.com/office/drawing/2014/main" id="{932C452A-B623-6501-C20F-3A4D5E97C577}"/>
              </a:ext>
            </a:extLst>
          </p:cNvPr>
          <p:cNvSpPr txBox="1"/>
          <p:nvPr/>
        </p:nvSpPr>
        <p:spPr>
          <a:xfrm>
            <a:off x="1586560" y="4246650"/>
            <a:ext cx="841897" cy="400110"/>
          </a:xfrm>
          <a:prstGeom prst="rect">
            <a:avLst/>
          </a:prstGeom>
          <a:noFill/>
        </p:spPr>
        <p:txBody>
          <a:bodyPr wrap="none" rtlCol="0">
            <a:spAutoFit/>
          </a:bodyPr>
          <a:lstStyle/>
          <a:p>
            <a:r>
              <a:rPr lang="en-US" sz="2000" b="1" dirty="0">
                <a:latin typeface="Abadi" panose="020B0604020104020204" pitchFamily="34" charset="0"/>
              </a:rPr>
              <a:t>Result</a:t>
            </a:r>
            <a:endParaRPr lang="pt-BR" sz="2000" b="1" dirty="0">
              <a:latin typeface="Abadi" panose="020B0604020104020204" pitchFamily="34" charset="0"/>
            </a:endParaRPr>
          </a:p>
        </p:txBody>
      </p:sp>
      <p:sp>
        <p:nvSpPr>
          <p:cNvPr id="11" name="CaixaDeTexto 10">
            <a:extLst>
              <a:ext uri="{FF2B5EF4-FFF2-40B4-BE49-F238E27FC236}">
                <a16:creationId xmlns:a16="http://schemas.microsoft.com/office/drawing/2014/main" id="{FFAB73F6-B4F3-1353-0DD2-3DCFE9C0C2D7}"/>
              </a:ext>
            </a:extLst>
          </p:cNvPr>
          <p:cNvSpPr txBox="1"/>
          <p:nvPr/>
        </p:nvSpPr>
        <p:spPr>
          <a:xfrm>
            <a:off x="1001463" y="5462045"/>
            <a:ext cx="1426994" cy="400110"/>
          </a:xfrm>
          <a:prstGeom prst="rect">
            <a:avLst/>
          </a:prstGeom>
          <a:noFill/>
        </p:spPr>
        <p:txBody>
          <a:bodyPr wrap="none" rtlCol="0">
            <a:spAutoFit/>
          </a:bodyPr>
          <a:lstStyle/>
          <a:p>
            <a:r>
              <a:rPr lang="en-US" sz="2000" b="1" dirty="0">
                <a:latin typeface="Abadi" panose="020B0604020104020204" pitchFamily="34" charset="0"/>
              </a:rPr>
              <a:t>Explanation</a:t>
            </a:r>
            <a:endParaRPr lang="pt-BR" sz="2000" b="1" dirty="0">
              <a:latin typeface="Abadi" panose="020B0604020104020204" pitchFamily="34" charset="0"/>
            </a:endParaRPr>
          </a:p>
        </p:txBody>
      </p:sp>
    </p:spTree>
    <p:extLst>
      <p:ext uri="{BB962C8B-B14F-4D97-AF65-F5344CB8AC3E}">
        <p14:creationId xmlns:p14="http://schemas.microsoft.com/office/powerpoint/2010/main" val="1756972646"/>
      </p:ext>
    </p:extLst>
  </p:cSld>
  <p:clrMapOvr>
    <a:overrideClrMapping bg1="lt1" tx1="dk1" bg2="lt2" tx2="dk2" accent1="accent1" accent2="accent2" accent3="accent3" accent4="accent4" accent5="accent5" accent6="accent6" hlink="hlink" folHlink="folHlink"/>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Imagem 5">
            <a:extLst>
              <a:ext uri="{FF2B5EF4-FFF2-40B4-BE49-F238E27FC236}">
                <a16:creationId xmlns:a16="http://schemas.microsoft.com/office/drawing/2014/main" id="{0FDBD3C7-3B8B-9BA0-0435-1A85BFF193CA}"/>
              </a:ext>
            </a:extLst>
          </p:cNvPr>
          <p:cNvPicPr>
            <a:picLocks noChangeAspect="1"/>
          </p:cNvPicPr>
          <p:nvPr/>
        </p:nvPicPr>
        <p:blipFill>
          <a:blip r:embed="rId3"/>
          <a:stretch>
            <a:fillRect/>
          </a:stretch>
        </p:blipFill>
        <p:spPr>
          <a:xfrm>
            <a:off x="2473569" y="1418436"/>
            <a:ext cx="7691543" cy="4232154"/>
          </a:xfrm>
          <a:prstGeom prst="rect">
            <a:avLst/>
          </a:prstGeom>
        </p:spPr>
      </p:pic>
      <p:sp>
        <p:nvSpPr>
          <p:cNvPr id="8" name="CaixaDeTexto 7">
            <a:extLst>
              <a:ext uri="{FF2B5EF4-FFF2-40B4-BE49-F238E27FC236}">
                <a16:creationId xmlns:a16="http://schemas.microsoft.com/office/drawing/2014/main" id="{57A30DA2-6138-8B65-658D-8930C990680D}"/>
              </a:ext>
            </a:extLst>
          </p:cNvPr>
          <p:cNvSpPr txBox="1"/>
          <p:nvPr/>
        </p:nvSpPr>
        <p:spPr>
          <a:xfrm>
            <a:off x="2486949" y="5777678"/>
            <a:ext cx="7691543" cy="707886"/>
          </a:xfrm>
          <a:prstGeom prst="rect">
            <a:avLst/>
          </a:prstGeom>
          <a:solidFill>
            <a:schemeClr val="bg2"/>
          </a:solidFill>
        </p:spPr>
        <p:txBody>
          <a:bodyPr wrap="square">
            <a:spAutoFit/>
          </a:bodyPr>
          <a:lstStyle>
            <a:defPPr>
              <a:defRPr lang="en-US"/>
            </a:defPPr>
            <a:lvl1pPr>
              <a:defRPr sz="2000" b="1">
                <a:solidFill>
                  <a:srgbClr val="569CD6"/>
                </a:solidFill>
                <a:effectLst/>
                <a:latin typeface="Consolas" panose="020B0609020204030204" pitchFamily="49" charset="0"/>
              </a:defRPr>
            </a:lvl1pPr>
          </a:lstStyle>
          <a:p>
            <a:r>
              <a:rPr lang="en-US" dirty="0"/>
              <a:t>Names of the booster versions which have carried the maximum payload mass</a:t>
            </a:r>
          </a:p>
        </p:txBody>
      </p:sp>
      <p:sp>
        <p:nvSpPr>
          <p:cNvPr id="9" name="CaixaDeTexto 8">
            <a:extLst>
              <a:ext uri="{FF2B5EF4-FFF2-40B4-BE49-F238E27FC236}">
                <a16:creationId xmlns:a16="http://schemas.microsoft.com/office/drawing/2014/main" id="{E5FC35E5-25BF-1CB9-95AB-B6DA044CAA1D}"/>
              </a:ext>
            </a:extLst>
          </p:cNvPr>
          <p:cNvSpPr txBox="1"/>
          <p:nvPr/>
        </p:nvSpPr>
        <p:spPr>
          <a:xfrm>
            <a:off x="1630518" y="1776230"/>
            <a:ext cx="843051" cy="400110"/>
          </a:xfrm>
          <a:prstGeom prst="rect">
            <a:avLst/>
          </a:prstGeom>
          <a:noFill/>
        </p:spPr>
        <p:txBody>
          <a:bodyPr wrap="none" rtlCol="0">
            <a:spAutoFit/>
          </a:bodyPr>
          <a:lstStyle/>
          <a:p>
            <a:r>
              <a:rPr lang="en-US" sz="2000" b="1" dirty="0">
                <a:latin typeface="Abadi" panose="020B0604020104020204" pitchFamily="34" charset="0"/>
              </a:rPr>
              <a:t>Query</a:t>
            </a:r>
            <a:endParaRPr lang="pt-BR" sz="2000" b="1" dirty="0">
              <a:latin typeface="Abadi" panose="020B0604020104020204" pitchFamily="34" charset="0"/>
            </a:endParaRPr>
          </a:p>
        </p:txBody>
      </p:sp>
      <p:sp>
        <p:nvSpPr>
          <p:cNvPr id="10" name="CaixaDeTexto 9">
            <a:extLst>
              <a:ext uri="{FF2B5EF4-FFF2-40B4-BE49-F238E27FC236}">
                <a16:creationId xmlns:a16="http://schemas.microsoft.com/office/drawing/2014/main" id="{436894F7-A364-801E-5499-47BFD0A7407E}"/>
              </a:ext>
            </a:extLst>
          </p:cNvPr>
          <p:cNvSpPr txBox="1"/>
          <p:nvPr/>
        </p:nvSpPr>
        <p:spPr>
          <a:xfrm>
            <a:off x="1586560" y="4325308"/>
            <a:ext cx="841897" cy="400110"/>
          </a:xfrm>
          <a:prstGeom prst="rect">
            <a:avLst/>
          </a:prstGeom>
          <a:noFill/>
        </p:spPr>
        <p:txBody>
          <a:bodyPr wrap="none" rtlCol="0">
            <a:spAutoFit/>
          </a:bodyPr>
          <a:lstStyle/>
          <a:p>
            <a:r>
              <a:rPr lang="en-US" sz="2000" b="1" dirty="0">
                <a:latin typeface="Abadi" panose="020B0604020104020204" pitchFamily="34" charset="0"/>
              </a:rPr>
              <a:t>Result</a:t>
            </a:r>
            <a:endParaRPr lang="pt-BR" sz="2000" b="1" dirty="0">
              <a:latin typeface="Abadi" panose="020B0604020104020204" pitchFamily="34" charset="0"/>
            </a:endParaRPr>
          </a:p>
        </p:txBody>
      </p:sp>
      <p:sp>
        <p:nvSpPr>
          <p:cNvPr id="11" name="CaixaDeTexto 10">
            <a:extLst>
              <a:ext uri="{FF2B5EF4-FFF2-40B4-BE49-F238E27FC236}">
                <a16:creationId xmlns:a16="http://schemas.microsoft.com/office/drawing/2014/main" id="{53CEF0DC-D3F5-BFA7-7C17-D3AB6C73C8C6}"/>
              </a:ext>
            </a:extLst>
          </p:cNvPr>
          <p:cNvSpPr txBox="1"/>
          <p:nvPr/>
        </p:nvSpPr>
        <p:spPr>
          <a:xfrm>
            <a:off x="1001463" y="5865169"/>
            <a:ext cx="1426994" cy="400110"/>
          </a:xfrm>
          <a:prstGeom prst="rect">
            <a:avLst/>
          </a:prstGeom>
          <a:noFill/>
        </p:spPr>
        <p:txBody>
          <a:bodyPr wrap="none" rtlCol="0">
            <a:spAutoFit/>
          </a:bodyPr>
          <a:lstStyle/>
          <a:p>
            <a:r>
              <a:rPr lang="en-US" sz="2000" b="1" dirty="0">
                <a:latin typeface="Abadi" panose="020B0604020104020204" pitchFamily="34" charset="0"/>
              </a:rPr>
              <a:t>Explanation</a:t>
            </a:r>
            <a:endParaRPr lang="pt-BR" sz="2000" b="1" dirty="0">
              <a:latin typeface="Abadi" panose="020B0604020104020204" pitchFamily="34" charset="0"/>
            </a:endParaRP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Imagem 5">
            <a:extLst>
              <a:ext uri="{FF2B5EF4-FFF2-40B4-BE49-F238E27FC236}">
                <a16:creationId xmlns:a16="http://schemas.microsoft.com/office/drawing/2014/main" id="{E065AED3-0DEC-88B6-AECB-4C3AC08D096C}"/>
              </a:ext>
            </a:extLst>
          </p:cNvPr>
          <p:cNvPicPr>
            <a:picLocks noChangeAspect="1"/>
          </p:cNvPicPr>
          <p:nvPr/>
        </p:nvPicPr>
        <p:blipFill rotWithShape="1">
          <a:blip r:embed="rId4"/>
          <a:srcRect r="24751"/>
          <a:stretch/>
        </p:blipFill>
        <p:spPr>
          <a:xfrm>
            <a:off x="2428457" y="1577444"/>
            <a:ext cx="7620111" cy="3762900"/>
          </a:xfrm>
          <a:prstGeom prst="rect">
            <a:avLst/>
          </a:prstGeom>
        </p:spPr>
      </p:pic>
      <p:sp>
        <p:nvSpPr>
          <p:cNvPr id="8" name="CaixaDeTexto 7">
            <a:extLst>
              <a:ext uri="{FF2B5EF4-FFF2-40B4-BE49-F238E27FC236}">
                <a16:creationId xmlns:a16="http://schemas.microsoft.com/office/drawing/2014/main" id="{209FA7BB-87A0-8C3D-869E-AA09FAC07442}"/>
              </a:ext>
            </a:extLst>
          </p:cNvPr>
          <p:cNvSpPr txBox="1"/>
          <p:nvPr/>
        </p:nvSpPr>
        <p:spPr>
          <a:xfrm>
            <a:off x="2428458" y="5418517"/>
            <a:ext cx="7620110" cy="1015663"/>
          </a:xfrm>
          <a:prstGeom prst="rect">
            <a:avLst/>
          </a:prstGeom>
          <a:solidFill>
            <a:schemeClr val="bg2"/>
          </a:solidFill>
        </p:spPr>
        <p:txBody>
          <a:bodyPr wrap="square">
            <a:spAutoFit/>
          </a:bodyPr>
          <a:lstStyle>
            <a:defPPr>
              <a:defRPr lang="en-US"/>
            </a:defPPr>
            <a:lvl1pPr>
              <a:defRPr sz="2000" b="1">
                <a:solidFill>
                  <a:srgbClr val="569CD6"/>
                </a:solidFill>
                <a:effectLst/>
                <a:latin typeface="Consolas" panose="020B0609020204030204" pitchFamily="49" charset="0"/>
              </a:defRPr>
            </a:lvl1pPr>
          </a:lstStyle>
          <a:p>
            <a:r>
              <a:rPr lang="en-US" dirty="0"/>
              <a:t>Records which will display the month names, failure landing outcomes in drone ship ,booster versions, launch site for the months in year 2015.</a:t>
            </a:r>
          </a:p>
        </p:txBody>
      </p:sp>
      <p:sp>
        <p:nvSpPr>
          <p:cNvPr id="9" name="CaixaDeTexto 8">
            <a:extLst>
              <a:ext uri="{FF2B5EF4-FFF2-40B4-BE49-F238E27FC236}">
                <a16:creationId xmlns:a16="http://schemas.microsoft.com/office/drawing/2014/main" id="{5180A079-0F80-1CC5-8DBA-408BDD0E4D54}"/>
              </a:ext>
            </a:extLst>
          </p:cNvPr>
          <p:cNvSpPr txBox="1"/>
          <p:nvPr/>
        </p:nvSpPr>
        <p:spPr>
          <a:xfrm>
            <a:off x="1630518" y="2670966"/>
            <a:ext cx="843051" cy="400110"/>
          </a:xfrm>
          <a:prstGeom prst="rect">
            <a:avLst/>
          </a:prstGeom>
          <a:noFill/>
        </p:spPr>
        <p:txBody>
          <a:bodyPr wrap="none" rtlCol="0">
            <a:spAutoFit/>
          </a:bodyPr>
          <a:lstStyle/>
          <a:p>
            <a:r>
              <a:rPr lang="en-US" sz="2000" b="1" dirty="0">
                <a:latin typeface="Abadi" panose="020B0604020104020204" pitchFamily="34" charset="0"/>
              </a:rPr>
              <a:t>Query</a:t>
            </a:r>
            <a:endParaRPr lang="pt-BR" sz="2000" b="1" dirty="0">
              <a:latin typeface="Abadi" panose="020B0604020104020204" pitchFamily="34" charset="0"/>
            </a:endParaRPr>
          </a:p>
        </p:txBody>
      </p:sp>
      <p:sp>
        <p:nvSpPr>
          <p:cNvPr id="10" name="CaixaDeTexto 9">
            <a:extLst>
              <a:ext uri="{FF2B5EF4-FFF2-40B4-BE49-F238E27FC236}">
                <a16:creationId xmlns:a16="http://schemas.microsoft.com/office/drawing/2014/main" id="{90A9516E-3B94-E74A-6CDC-DCB0F2C7EE38}"/>
              </a:ext>
            </a:extLst>
          </p:cNvPr>
          <p:cNvSpPr txBox="1"/>
          <p:nvPr/>
        </p:nvSpPr>
        <p:spPr>
          <a:xfrm>
            <a:off x="1586560" y="4728434"/>
            <a:ext cx="841897" cy="400110"/>
          </a:xfrm>
          <a:prstGeom prst="rect">
            <a:avLst/>
          </a:prstGeom>
          <a:noFill/>
        </p:spPr>
        <p:txBody>
          <a:bodyPr wrap="none" rtlCol="0">
            <a:spAutoFit/>
          </a:bodyPr>
          <a:lstStyle/>
          <a:p>
            <a:r>
              <a:rPr lang="en-US" sz="2000" b="1" dirty="0">
                <a:latin typeface="Abadi" panose="020B0604020104020204" pitchFamily="34" charset="0"/>
              </a:rPr>
              <a:t>Result</a:t>
            </a:r>
            <a:endParaRPr lang="pt-BR" sz="2000" b="1" dirty="0">
              <a:latin typeface="Abadi" panose="020B0604020104020204" pitchFamily="34" charset="0"/>
            </a:endParaRPr>
          </a:p>
        </p:txBody>
      </p:sp>
      <p:sp>
        <p:nvSpPr>
          <p:cNvPr id="11" name="CaixaDeTexto 10">
            <a:extLst>
              <a:ext uri="{FF2B5EF4-FFF2-40B4-BE49-F238E27FC236}">
                <a16:creationId xmlns:a16="http://schemas.microsoft.com/office/drawing/2014/main" id="{2C4FA176-A897-820D-151D-7F94DA008FAC}"/>
              </a:ext>
            </a:extLst>
          </p:cNvPr>
          <p:cNvSpPr txBox="1"/>
          <p:nvPr/>
        </p:nvSpPr>
        <p:spPr>
          <a:xfrm>
            <a:off x="1001463" y="5698023"/>
            <a:ext cx="1426994" cy="400110"/>
          </a:xfrm>
          <a:prstGeom prst="rect">
            <a:avLst/>
          </a:prstGeom>
          <a:noFill/>
        </p:spPr>
        <p:txBody>
          <a:bodyPr wrap="none" rtlCol="0">
            <a:spAutoFit/>
          </a:bodyPr>
          <a:lstStyle/>
          <a:p>
            <a:r>
              <a:rPr lang="en-US" sz="2000" b="1" dirty="0">
                <a:latin typeface="Abadi" panose="020B0604020104020204" pitchFamily="34" charset="0"/>
              </a:rPr>
              <a:t>Explanation</a:t>
            </a:r>
            <a:endParaRPr lang="pt-BR" sz="2000" b="1" dirty="0">
              <a:latin typeface="Abadi" panose="020B0604020104020204" pitchFamily="34" charset="0"/>
            </a:endParaRPr>
          </a:p>
        </p:txBody>
      </p:sp>
    </p:spTree>
    <p:extLst>
      <p:ext uri="{BB962C8B-B14F-4D97-AF65-F5344CB8AC3E}">
        <p14:creationId xmlns:p14="http://schemas.microsoft.com/office/powerpoint/2010/main" val="1398439132"/>
      </p:ext>
    </p:extLst>
  </p:cSld>
  <p:clrMapOvr>
    <a:overrideClrMapping bg1="lt1" tx1="dk1" bg2="lt2" tx2="dk2" accent1="accent1" accent2="accent2" accent3="accent3" accent4="accent4" accent5="accent5" accent6="accent6" hlink="hlink" folHlink="folHlink"/>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Imagem 5">
            <a:extLst>
              <a:ext uri="{FF2B5EF4-FFF2-40B4-BE49-F238E27FC236}">
                <a16:creationId xmlns:a16="http://schemas.microsoft.com/office/drawing/2014/main" id="{55831F6B-77A9-32AD-6F36-06C59EA51DC6}"/>
              </a:ext>
            </a:extLst>
          </p:cNvPr>
          <p:cNvPicPr>
            <a:picLocks noChangeAspect="1"/>
          </p:cNvPicPr>
          <p:nvPr/>
        </p:nvPicPr>
        <p:blipFill>
          <a:blip r:embed="rId3"/>
          <a:stretch>
            <a:fillRect/>
          </a:stretch>
        </p:blipFill>
        <p:spPr>
          <a:xfrm>
            <a:off x="2428457" y="1338157"/>
            <a:ext cx="7477216" cy="4245538"/>
          </a:xfrm>
          <a:prstGeom prst="rect">
            <a:avLst/>
          </a:prstGeom>
        </p:spPr>
      </p:pic>
      <p:sp>
        <p:nvSpPr>
          <p:cNvPr id="8" name="CaixaDeTexto 7">
            <a:extLst>
              <a:ext uri="{FF2B5EF4-FFF2-40B4-BE49-F238E27FC236}">
                <a16:creationId xmlns:a16="http://schemas.microsoft.com/office/drawing/2014/main" id="{A1DC3BD6-C8EF-E7B5-E397-691A35574DB9}"/>
              </a:ext>
            </a:extLst>
          </p:cNvPr>
          <p:cNvSpPr txBox="1"/>
          <p:nvPr/>
        </p:nvSpPr>
        <p:spPr>
          <a:xfrm>
            <a:off x="2428457" y="5679392"/>
            <a:ext cx="7477216" cy="1015663"/>
          </a:xfrm>
          <a:prstGeom prst="rect">
            <a:avLst/>
          </a:prstGeom>
          <a:solidFill>
            <a:schemeClr val="bg2"/>
          </a:solidFill>
        </p:spPr>
        <p:txBody>
          <a:bodyPr wrap="square">
            <a:spAutoFit/>
          </a:bodyPr>
          <a:lstStyle>
            <a:defPPr>
              <a:defRPr lang="en-US"/>
            </a:defPPr>
            <a:lvl1pPr>
              <a:defRPr sz="2000" b="1">
                <a:solidFill>
                  <a:srgbClr val="569CD6"/>
                </a:solidFill>
                <a:effectLst/>
                <a:latin typeface="Consolas" panose="020B0609020204030204" pitchFamily="49" charset="0"/>
              </a:defRPr>
            </a:lvl1pPr>
          </a:lstStyle>
          <a:p>
            <a:r>
              <a:rPr lang="en-US" dirty="0"/>
              <a:t>Count of landing outcomes (such as Failure (drone ship) or Success (ground pad)) between the date 2010-06-04 and 2017-03-20, in descending order.</a:t>
            </a:r>
          </a:p>
        </p:txBody>
      </p:sp>
      <p:sp>
        <p:nvSpPr>
          <p:cNvPr id="9" name="CaixaDeTexto 8">
            <a:extLst>
              <a:ext uri="{FF2B5EF4-FFF2-40B4-BE49-F238E27FC236}">
                <a16:creationId xmlns:a16="http://schemas.microsoft.com/office/drawing/2014/main" id="{B424E01D-057B-22D9-2A6D-521C3D8605CD}"/>
              </a:ext>
            </a:extLst>
          </p:cNvPr>
          <p:cNvSpPr txBox="1"/>
          <p:nvPr/>
        </p:nvSpPr>
        <p:spPr>
          <a:xfrm>
            <a:off x="1630518" y="2405149"/>
            <a:ext cx="843051" cy="400110"/>
          </a:xfrm>
          <a:prstGeom prst="rect">
            <a:avLst/>
          </a:prstGeom>
          <a:noFill/>
        </p:spPr>
        <p:txBody>
          <a:bodyPr wrap="none" rtlCol="0">
            <a:spAutoFit/>
          </a:bodyPr>
          <a:lstStyle/>
          <a:p>
            <a:r>
              <a:rPr lang="en-US" sz="2000" b="1" dirty="0">
                <a:latin typeface="Abadi" panose="020B0604020104020204" pitchFamily="34" charset="0"/>
              </a:rPr>
              <a:t>Query</a:t>
            </a:r>
            <a:endParaRPr lang="pt-BR" sz="2000" b="1" dirty="0">
              <a:latin typeface="Abadi" panose="020B0604020104020204" pitchFamily="34" charset="0"/>
            </a:endParaRPr>
          </a:p>
        </p:txBody>
      </p:sp>
      <p:sp>
        <p:nvSpPr>
          <p:cNvPr id="10" name="CaixaDeTexto 9">
            <a:extLst>
              <a:ext uri="{FF2B5EF4-FFF2-40B4-BE49-F238E27FC236}">
                <a16:creationId xmlns:a16="http://schemas.microsoft.com/office/drawing/2014/main" id="{9A1D3E7D-4FEC-461C-5F8E-00F869483C7B}"/>
              </a:ext>
            </a:extLst>
          </p:cNvPr>
          <p:cNvSpPr txBox="1"/>
          <p:nvPr/>
        </p:nvSpPr>
        <p:spPr>
          <a:xfrm>
            <a:off x="1586560" y="4674125"/>
            <a:ext cx="841897" cy="400110"/>
          </a:xfrm>
          <a:prstGeom prst="rect">
            <a:avLst/>
          </a:prstGeom>
          <a:noFill/>
        </p:spPr>
        <p:txBody>
          <a:bodyPr wrap="none" rtlCol="0">
            <a:spAutoFit/>
          </a:bodyPr>
          <a:lstStyle/>
          <a:p>
            <a:r>
              <a:rPr lang="en-US" sz="2000" b="1" dirty="0">
                <a:latin typeface="Abadi" panose="020B0604020104020204" pitchFamily="34" charset="0"/>
              </a:rPr>
              <a:t>Result</a:t>
            </a:r>
            <a:endParaRPr lang="pt-BR" sz="2000" b="1" dirty="0">
              <a:latin typeface="Abadi" panose="020B0604020104020204" pitchFamily="34" charset="0"/>
            </a:endParaRPr>
          </a:p>
        </p:txBody>
      </p:sp>
      <p:sp>
        <p:nvSpPr>
          <p:cNvPr id="11" name="CaixaDeTexto 10">
            <a:extLst>
              <a:ext uri="{FF2B5EF4-FFF2-40B4-BE49-F238E27FC236}">
                <a16:creationId xmlns:a16="http://schemas.microsoft.com/office/drawing/2014/main" id="{5118706E-0977-11AF-1531-DE443C950856}"/>
              </a:ext>
            </a:extLst>
          </p:cNvPr>
          <p:cNvSpPr txBox="1"/>
          <p:nvPr/>
        </p:nvSpPr>
        <p:spPr>
          <a:xfrm>
            <a:off x="1001463" y="6002255"/>
            <a:ext cx="1426994" cy="400110"/>
          </a:xfrm>
          <a:prstGeom prst="rect">
            <a:avLst/>
          </a:prstGeom>
          <a:noFill/>
        </p:spPr>
        <p:txBody>
          <a:bodyPr wrap="none" rtlCol="0">
            <a:spAutoFit/>
          </a:bodyPr>
          <a:lstStyle/>
          <a:p>
            <a:r>
              <a:rPr lang="en-US" sz="2000" b="1" dirty="0">
                <a:latin typeface="Abadi" panose="020B0604020104020204" pitchFamily="34" charset="0"/>
              </a:rPr>
              <a:t>Explanation</a:t>
            </a:r>
            <a:endParaRPr lang="pt-BR" sz="2000" b="1" dirty="0">
              <a:latin typeface="Abadi" panose="020B0604020104020204" pitchFamily="34" charset="0"/>
            </a:endParaRPr>
          </a:p>
        </p:txBody>
      </p:sp>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map markers</a:t>
            </a:r>
          </a:p>
        </p:txBody>
      </p:sp>
      <p:pic>
        <p:nvPicPr>
          <p:cNvPr id="4" name="Imagem 3">
            <a:extLst>
              <a:ext uri="{FF2B5EF4-FFF2-40B4-BE49-F238E27FC236}">
                <a16:creationId xmlns:a16="http://schemas.microsoft.com/office/drawing/2014/main" id="{86F42D4D-0045-920D-1AB5-EE831E48DEA0}"/>
              </a:ext>
            </a:extLst>
          </p:cNvPr>
          <p:cNvPicPr>
            <a:picLocks noChangeAspect="1"/>
          </p:cNvPicPr>
          <p:nvPr/>
        </p:nvPicPr>
        <p:blipFill>
          <a:blip r:embed="rId3"/>
          <a:stretch>
            <a:fillRect/>
          </a:stretch>
        </p:blipFill>
        <p:spPr>
          <a:xfrm>
            <a:off x="1707818" y="1331622"/>
            <a:ext cx="7878634" cy="4760481"/>
          </a:xfrm>
          <a:prstGeom prst="rect">
            <a:avLst/>
          </a:prstGeom>
        </p:spPr>
      </p:pic>
      <p:sp>
        <p:nvSpPr>
          <p:cNvPr id="7" name="CaixaDeTexto 6">
            <a:extLst>
              <a:ext uri="{FF2B5EF4-FFF2-40B4-BE49-F238E27FC236}">
                <a16:creationId xmlns:a16="http://schemas.microsoft.com/office/drawing/2014/main" id="{BBFA2CD5-69C6-9A14-BEF3-AF9A49CC473C}"/>
              </a:ext>
            </a:extLst>
          </p:cNvPr>
          <p:cNvSpPr txBox="1"/>
          <p:nvPr/>
        </p:nvSpPr>
        <p:spPr>
          <a:xfrm>
            <a:off x="1648826" y="6062607"/>
            <a:ext cx="8104776" cy="830997"/>
          </a:xfrm>
          <a:prstGeom prst="rect">
            <a:avLst/>
          </a:prstGeom>
          <a:noFill/>
        </p:spPr>
        <p:txBody>
          <a:bodyPr wrap="square">
            <a:spAutoFit/>
          </a:bodyPr>
          <a:lstStyle/>
          <a:p>
            <a:r>
              <a:rPr lang="pt-BR" sz="2400" dirty="0">
                <a:latin typeface="Abadi" panose="020B0604020104020204" pitchFamily="34" charset="0"/>
              </a:rPr>
              <a:t>The </a:t>
            </a:r>
            <a:r>
              <a:rPr lang="pt-BR" sz="2400" dirty="0" err="1">
                <a:latin typeface="Abadi" panose="020B0604020104020204" pitchFamily="34" charset="0"/>
              </a:rPr>
              <a:t>map</a:t>
            </a:r>
            <a:r>
              <a:rPr lang="pt-BR" sz="2400" dirty="0">
                <a:latin typeface="Abadi" panose="020B0604020104020204" pitchFamily="34" charset="0"/>
              </a:rPr>
              <a:t> displays </a:t>
            </a:r>
            <a:r>
              <a:rPr lang="pt-BR" sz="2400" dirty="0" err="1">
                <a:latin typeface="Abadi" panose="020B0604020104020204" pitchFamily="34" charset="0"/>
              </a:rPr>
              <a:t>the</a:t>
            </a:r>
            <a:r>
              <a:rPr lang="pt-BR" sz="2400" dirty="0">
                <a:latin typeface="Abadi" panose="020B0604020104020204" pitchFamily="34" charset="0"/>
              </a:rPr>
              <a:t> </a:t>
            </a:r>
            <a:r>
              <a:rPr lang="pt-BR" sz="2400" dirty="0" err="1">
                <a:latin typeface="Abadi" panose="020B0604020104020204" pitchFamily="34" charset="0"/>
              </a:rPr>
              <a:t>location</a:t>
            </a:r>
            <a:r>
              <a:rPr lang="pt-BR" sz="2400" dirty="0">
                <a:latin typeface="Abadi" panose="020B0604020104020204" pitchFamily="34" charset="0"/>
              </a:rPr>
              <a:t> </a:t>
            </a:r>
            <a:r>
              <a:rPr lang="pt-BR" sz="2400" dirty="0" err="1">
                <a:latin typeface="Abadi" panose="020B0604020104020204" pitchFamily="34" charset="0"/>
              </a:rPr>
              <a:t>of</a:t>
            </a:r>
            <a:r>
              <a:rPr lang="pt-BR" sz="2400" dirty="0">
                <a:latin typeface="Abadi" panose="020B0604020104020204" pitchFamily="34" charset="0"/>
              </a:rPr>
              <a:t> </a:t>
            </a:r>
            <a:r>
              <a:rPr lang="pt-BR" sz="2400" dirty="0" err="1">
                <a:latin typeface="Abadi" panose="020B0604020104020204" pitchFamily="34" charset="0"/>
              </a:rPr>
              <a:t>the</a:t>
            </a:r>
            <a:r>
              <a:rPr lang="pt-BR" sz="2400" dirty="0">
                <a:latin typeface="Abadi" panose="020B0604020104020204" pitchFamily="34" charset="0"/>
              </a:rPr>
              <a:t> four </a:t>
            </a:r>
            <a:r>
              <a:rPr lang="pt-BR" sz="2400" dirty="0" err="1">
                <a:latin typeface="Abadi" panose="020B0604020104020204" pitchFamily="34" charset="0"/>
              </a:rPr>
              <a:t>launch</a:t>
            </a:r>
            <a:r>
              <a:rPr lang="pt-BR" sz="2400" dirty="0">
                <a:latin typeface="Abadi" panose="020B0604020104020204" pitchFamily="34" charset="0"/>
              </a:rPr>
              <a:t> sites, </a:t>
            </a:r>
            <a:r>
              <a:rPr lang="pt-BR" sz="2400" dirty="0" err="1">
                <a:latin typeface="Abadi" panose="020B0604020104020204" pitchFamily="34" charset="0"/>
              </a:rPr>
              <a:t>which</a:t>
            </a:r>
            <a:r>
              <a:rPr lang="pt-BR" sz="2400" dirty="0">
                <a:latin typeface="Abadi" panose="020B0604020104020204" pitchFamily="34" charset="0"/>
              </a:rPr>
              <a:t> are </a:t>
            </a:r>
            <a:r>
              <a:rPr lang="pt-BR" sz="2400" dirty="0" err="1">
                <a:latin typeface="Abadi" panose="020B0604020104020204" pitchFamily="34" charset="0"/>
              </a:rPr>
              <a:t>on</a:t>
            </a:r>
            <a:r>
              <a:rPr lang="pt-BR" sz="2400" dirty="0">
                <a:latin typeface="Abadi" panose="020B0604020104020204" pitchFamily="34" charset="0"/>
              </a:rPr>
              <a:t> </a:t>
            </a:r>
            <a:r>
              <a:rPr lang="pt-BR" sz="2400" dirty="0" err="1">
                <a:latin typeface="Abadi" panose="020B0604020104020204" pitchFamily="34" charset="0"/>
              </a:rPr>
              <a:t>the</a:t>
            </a:r>
            <a:r>
              <a:rPr lang="pt-BR" sz="2400" dirty="0">
                <a:latin typeface="Abadi" panose="020B0604020104020204" pitchFamily="34" charset="0"/>
              </a:rPr>
              <a:t> </a:t>
            </a:r>
            <a:r>
              <a:rPr lang="pt-BR" sz="2400" dirty="0" err="1">
                <a:latin typeface="Abadi" panose="020B0604020104020204" pitchFamily="34" charset="0"/>
              </a:rPr>
              <a:t>east</a:t>
            </a:r>
            <a:r>
              <a:rPr lang="pt-BR" sz="2400" dirty="0">
                <a:latin typeface="Abadi" panose="020B0604020104020204" pitchFamily="34" charset="0"/>
              </a:rPr>
              <a:t> </a:t>
            </a:r>
            <a:r>
              <a:rPr lang="pt-BR" sz="2400" dirty="0" err="1">
                <a:latin typeface="Abadi" panose="020B0604020104020204" pitchFamily="34" charset="0"/>
              </a:rPr>
              <a:t>and</a:t>
            </a:r>
            <a:r>
              <a:rPr lang="pt-BR" sz="2400" dirty="0">
                <a:latin typeface="Abadi" panose="020B0604020104020204" pitchFamily="34" charset="0"/>
              </a:rPr>
              <a:t> </a:t>
            </a:r>
            <a:r>
              <a:rPr lang="pt-BR" sz="2400" dirty="0" err="1">
                <a:latin typeface="Abadi" panose="020B0604020104020204" pitchFamily="34" charset="0"/>
              </a:rPr>
              <a:t>west</a:t>
            </a:r>
            <a:r>
              <a:rPr lang="pt-BR" sz="2400" dirty="0">
                <a:latin typeface="Abadi" panose="020B0604020104020204" pitchFamily="34" charset="0"/>
              </a:rPr>
              <a:t> </a:t>
            </a:r>
            <a:r>
              <a:rPr lang="pt-BR" sz="2400" dirty="0" err="1">
                <a:latin typeface="Abadi" panose="020B0604020104020204" pitchFamily="34" charset="0"/>
              </a:rPr>
              <a:t>coast</a:t>
            </a:r>
            <a:r>
              <a:rPr lang="pt-BR" sz="2400" dirty="0">
                <a:latin typeface="Abadi" panose="020B0604020104020204" pitchFamily="34" charset="0"/>
              </a:rPr>
              <a:t> </a:t>
            </a:r>
            <a:r>
              <a:rPr lang="pt-BR" sz="2400" dirty="0" err="1">
                <a:latin typeface="Abadi" panose="020B0604020104020204" pitchFamily="34" charset="0"/>
              </a:rPr>
              <a:t>of</a:t>
            </a:r>
            <a:r>
              <a:rPr lang="pt-BR" sz="2400" dirty="0">
                <a:latin typeface="Abadi" panose="020B0604020104020204" pitchFamily="34" charset="0"/>
              </a:rPr>
              <a:t> </a:t>
            </a:r>
            <a:r>
              <a:rPr lang="pt-BR" sz="2400" dirty="0" err="1">
                <a:latin typeface="Abadi" panose="020B0604020104020204" pitchFamily="34" charset="0"/>
              </a:rPr>
              <a:t>the</a:t>
            </a:r>
            <a:r>
              <a:rPr lang="pt-BR" sz="2400" dirty="0">
                <a:latin typeface="Abadi" panose="020B0604020104020204" pitchFamily="34" charset="0"/>
              </a:rPr>
              <a:t> US.</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Markers indicate successful or failed launches for each site on the map.</a:t>
            </a:r>
          </a:p>
        </p:txBody>
      </p:sp>
      <p:sp>
        <p:nvSpPr>
          <p:cNvPr id="9" name="CaixaDeTexto 8">
            <a:extLst>
              <a:ext uri="{FF2B5EF4-FFF2-40B4-BE49-F238E27FC236}">
                <a16:creationId xmlns:a16="http://schemas.microsoft.com/office/drawing/2014/main" id="{72A7FDA0-E748-FD14-498C-D05BB9C3FB8A}"/>
              </a:ext>
            </a:extLst>
          </p:cNvPr>
          <p:cNvSpPr txBox="1"/>
          <p:nvPr/>
        </p:nvSpPr>
        <p:spPr>
          <a:xfrm>
            <a:off x="6745565" y="2055021"/>
            <a:ext cx="1661016" cy="369332"/>
          </a:xfrm>
          <a:prstGeom prst="rect">
            <a:avLst/>
          </a:prstGeom>
          <a:noFill/>
        </p:spPr>
        <p:txBody>
          <a:bodyPr wrap="square">
            <a:spAutoFit/>
          </a:bodyPr>
          <a:lstStyle/>
          <a:p>
            <a:r>
              <a:rPr lang="pt-BR" dirty="0">
                <a:effectLst/>
              </a:rPr>
              <a:t>CCAFS LC-40</a:t>
            </a:r>
          </a:p>
        </p:txBody>
      </p:sp>
      <p:sp>
        <p:nvSpPr>
          <p:cNvPr id="11" name="CaixaDeTexto 10">
            <a:extLst>
              <a:ext uri="{FF2B5EF4-FFF2-40B4-BE49-F238E27FC236}">
                <a16:creationId xmlns:a16="http://schemas.microsoft.com/office/drawing/2014/main" id="{FEF4454E-56B1-8A2A-8FCE-6353CEBA2403}"/>
              </a:ext>
            </a:extLst>
          </p:cNvPr>
          <p:cNvSpPr txBox="1"/>
          <p:nvPr/>
        </p:nvSpPr>
        <p:spPr>
          <a:xfrm>
            <a:off x="3726426" y="1986345"/>
            <a:ext cx="1465007" cy="369332"/>
          </a:xfrm>
          <a:prstGeom prst="rect">
            <a:avLst/>
          </a:prstGeom>
          <a:noFill/>
        </p:spPr>
        <p:txBody>
          <a:bodyPr wrap="square">
            <a:spAutoFit/>
          </a:bodyPr>
          <a:lstStyle/>
          <a:p>
            <a:r>
              <a:rPr lang="pt-BR" dirty="0">
                <a:effectLst/>
              </a:rPr>
              <a:t>KSC LC-39A</a:t>
            </a:r>
          </a:p>
        </p:txBody>
      </p:sp>
      <p:sp>
        <p:nvSpPr>
          <p:cNvPr id="13" name="CaixaDeTexto 12">
            <a:extLst>
              <a:ext uri="{FF2B5EF4-FFF2-40B4-BE49-F238E27FC236}">
                <a16:creationId xmlns:a16="http://schemas.microsoft.com/office/drawing/2014/main" id="{52AA76FA-A88B-0463-C2D3-F8E6242E9591}"/>
              </a:ext>
            </a:extLst>
          </p:cNvPr>
          <p:cNvSpPr txBox="1"/>
          <p:nvPr/>
        </p:nvSpPr>
        <p:spPr>
          <a:xfrm>
            <a:off x="639096" y="2043001"/>
            <a:ext cx="3018503" cy="369332"/>
          </a:xfrm>
          <a:prstGeom prst="rect">
            <a:avLst/>
          </a:prstGeom>
          <a:noFill/>
        </p:spPr>
        <p:txBody>
          <a:bodyPr wrap="square">
            <a:spAutoFit/>
          </a:bodyPr>
          <a:lstStyle/>
          <a:p>
            <a:r>
              <a:rPr lang="pt-BR" dirty="0">
                <a:effectLst/>
              </a:rPr>
              <a:t>VAFB SLC-4E</a:t>
            </a:r>
          </a:p>
        </p:txBody>
      </p:sp>
      <p:sp>
        <p:nvSpPr>
          <p:cNvPr id="15" name="CaixaDeTexto 14">
            <a:extLst>
              <a:ext uri="{FF2B5EF4-FFF2-40B4-BE49-F238E27FC236}">
                <a16:creationId xmlns:a16="http://schemas.microsoft.com/office/drawing/2014/main" id="{4FBBE9C7-9088-3914-92F9-B75E9CF6812F}"/>
              </a:ext>
            </a:extLst>
          </p:cNvPr>
          <p:cNvSpPr txBox="1"/>
          <p:nvPr/>
        </p:nvSpPr>
        <p:spPr>
          <a:xfrm>
            <a:off x="9717662" y="2043001"/>
            <a:ext cx="1661016" cy="369332"/>
          </a:xfrm>
          <a:prstGeom prst="rect">
            <a:avLst/>
          </a:prstGeom>
          <a:noFill/>
        </p:spPr>
        <p:txBody>
          <a:bodyPr wrap="square">
            <a:spAutoFit/>
          </a:bodyPr>
          <a:lstStyle/>
          <a:p>
            <a:r>
              <a:rPr lang="pt-BR" dirty="0">
                <a:effectLst/>
              </a:rPr>
              <a:t>CCAFS SLC-40</a:t>
            </a:r>
          </a:p>
        </p:txBody>
      </p:sp>
      <p:pic>
        <p:nvPicPr>
          <p:cNvPr id="18" name="Imagem 17">
            <a:extLst>
              <a:ext uri="{FF2B5EF4-FFF2-40B4-BE49-F238E27FC236}">
                <a16:creationId xmlns:a16="http://schemas.microsoft.com/office/drawing/2014/main" id="{A2A9DF81-7697-9D2B-448C-32D7789A798C}"/>
              </a:ext>
            </a:extLst>
          </p:cNvPr>
          <p:cNvPicPr>
            <a:picLocks noChangeAspect="1"/>
          </p:cNvPicPr>
          <p:nvPr/>
        </p:nvPicPr>
        <p:blipFill>
          <a:blip r:embed="rId3"/>
          <a:stretch>
            <a:fillRect/>
          </a:stretch>
        </p:blipFill>
        <p:spPr>
          <a:xfrm>
            <a:off x="2842160" y="2468990"/>
            <a:ext cx="2896004" cy="2191056"/>
          </a:xfrm>
          <a:prstGeom prst="rect">
            <a:avLst/>
          </a:prstGeom>
        </p:spPr>
      </p:pic>
      <p:pic>
        <p:nvPicPr>
          <p:cNvPr id="20" name="Imagem 19">
            <a:extLst>
              <a:ext uri="{FF2B5EF4-FFF2-40B4-BE49-F238E27FC236}">
                <a16:creationId xmlns:a16="http://schemas.microsoft.com/office/drawing/2014/main" id="{CB2C4AD2-9311-4B76-370E-77750BF2E298}"/>
              </a:ext>
            </a:extLst>
          </p:cNvPr>
          <p:cNvPicPr>
            <a:picLocks noChangeAspect="1"/>
          </p:cNvPicPr>
          <p:nvPr/>
        </p:nvPicPr>
        <p:blipFill>
          <a:blip r:embed="rId4"/>
          <a:stretch>
            <a:fillRect/>
          </a:stretch>
        </p:blipFill>
        <p:spPr>
          <a:xfrm>
            <a:off x="5869860" y="2468989"/>
            <a:ext cx="2899276" cy="2191056"/>
          </a:xfrm>
          <a:prstGeom prst="rect">
            <a:avLst/>
          </a:prstGeom>
        </p:spPr>
      </p:pic>
      <p:pic>
        <p:nvPicPr>
          <p:cNvPr id="22" name="Imagem 21">
            <a:extLst>
              <a:ext uri="{FF2B5EF4-FFF2-40B4-BE49-F238E27FC236}">
                <a16:creationId xmlns:a16="http://schemas.microsoft.com/office/drawing/2014/main" id="{EB8291EF-F6FE-6B18-0884-81689FE2A9DC}"/>
              </a:ext>
            </a:extLst>
          </p:cNvPr>
          <p:cNvPicPr>
            <a:picLocks noChangeAspect="1"/>
          </p:cNvPicPr>
          <p:nvPr/>
        </p:nvPicPr>
        <p:blipFill>
          <a:blip r:embed="rId5"/>
          <a:stretch>
            <a:fillRect/>
          </a:stretch>
        </p:blipFill>
        <p:spPr>
          <a:xfrm>
            <a:off x="8965747" y="2468990"/>
            <a:ext cx="2909210" cy="2239067"/>
          </a:xfrm>
          <a:prstGeom prst="rect">
            <a:avLst/>
          </a:prstGeom>
        </p:spPr>
      </p:pic>
      <p:pic>
        <p:nvPicPr>
          <p:cNvPr id="24" name="Imagem 23">
            <a:extLst>
              <a:ext uri="{FF2B5EF4-FFF2-40B4-BE49-F238E27FC236}">
                <a16:creationId xmlns:a16="http://schemas.microsoft.com/office/drawing/2014/main" id="{31D40491-99AD-BF0B-B5CA-6654F7BA31AE}"/>
              </a:ext>
            </a:extLst>
          </p:cNvPr>
          <p:cNvPicPr>
            <a:picLocks noChangeAspect="1"/>
          </p:cNvPicPr>
          <p:nvPr/>
        </p:nvPicPr>
        <p:blipFill>
          <a:blip r:embed="rId6"/>
          <a:stretch>
            <a:fillRect/>
          </a:stretch>
        </p:blipFill>
        <p:spPr>
          <a:xfrm>
            <a:off x="147201" y="2514599"/>
            <a:ext cx="2527827" cy="2193458"/>
          </a:xfrm>
          <a:prstGeom prst="rect">
            <a:avLst/>
          </a:prstGeom>
        </p:spPr>
      </p:pic>
      <p:sp>
        <p:nvSpPr>
          <p:cNvPr id="25" name="Elipse 24">
            <a:extLst>
              <a:ext uri="{FF2B5EF4-FFF2-40B4-BE49-F238E27FC236}">
                <a16:creationId xmlns:a16="http://schemas.microsoft.com/office/drawing/2014/main" id="{5EA3E403-24E8-11DA-8269-9B0C88105ED3}"/>
              </a:ext>
            </a:extLst>
          </p:cNvPr>
          <p:cNvSpPr/>
          <p:nvPr/>
        </p:nvSpPr>
        <p:spPr>
          <a:xfrm>
            <a:off x="9596284" y="5279923"/>
            <a:ext cx="245806" cy="245806"/>
          </a:xfrm>
          <a:prstGeom prst="ellipse">
            <a:avLst/>
          </a:prstGeom>
          <a:solidFill>
            <a:srgbClr val="00B050"/>
          </a:solidFill>
          <a:ln w="38100">
            <a:solidFill>
              <a:schemeClr val="accent6">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6" name="Elipse 25">
            <a:extLst>
              <a:ext uri="{FF2B5EF4-FFF2-40B4-BE49-F238E27FC236}">
                <a16:creationId xmlns:a16="http://schemas.microsoft.com/office/drawing/2014/main" id="{68418867-CEDC-C709-A065-51B6F9C1C586}"/>
              </a:ext>
            </a:extLst>
          </p:cNvPr>
          <p:cNvSpPr/>
          <p:nvPr/>
        </p:nvSpPr>
        <p:spPr>
          <a:xfrm>
            <a:off x="9596284" y="5640395"/>
            <a:ext cx="245806" cy="245806"/>
          </a:xfrm>
          <a:prstGeom prst="ellipse">
            <a:avLst/>
          </a:prstGeom>
          <a:solidFill>
            <a:srgbClr val="FF0000"/>
          </a:solidFill>
          <a:ln w="381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7" name="CaixaDeTexto 26">
            <a:extLst>
              <a:ext uri="{FF2B5EF4-FFF2-40B4-BE49-F238E27FC236}">
                <a16:creationId xmlns:a16="http://schemas.microsoft.com/office/drawing/2014/main" id="{6FBF4014-03A6-29AF-D7BF-20C1AC7EFCAC}"/>
              </a:ext>
            </a:extLst>
          </p:cNvPr>
          <p:cNvSpPr txBox="1"/>
          <p:nvPr/>
        </p:nvSpPr>
        <p:spPr>
          <a:xfrm>
            <a:off x="9842090" y="5201377"/>
            <a:ext cx="1465007" cy="369332"/>
          </a:xfrm>
          <a:prstGeom prst="rect">
            <a:avLst/>
          </a:prstGeom>
          <a:noFill/>
        </p:spPr>
        <p:txBody>
          <a:bodyPr wrap="square">
            <a:spAutoFit/>
          </a:bodyPr>
          <a:lstStyle/>
          <a:p>
            <a:r>
              <a:rPr lang="pt-BR" dirty="0" err="1">
                <a:effectLst/>
              </a:rPr>
              <a:t>Success</a:t>
            </a:r>
            <a:endParaRPr lang="pt-BR" dirty="0">
              <a:effectLst/>
            </a:endParaRPr>
          </a:p>
        </p:txBody>
      </p:sp>
      <p:sp>
        <p:nvSpPr>
          <p:cNvPr id="28" name="CaixaDeTexto 27">
            <a:extLst>
              <a:ext uri="{FF2B5EF4-FFF2-40B4-BE49-F238E27FC236}">
                <a16:creationId xmlns:a16="http://schemas.microsoft.com/office/drawing/2014/main" id="{3729165A-FA0C-FEC4-36AB-5014AB8800A6}"/>
              </a:ext>
            </a:extLst>
          </p:cNvPr>
          <p:cNvSpPr txBox="1"/>
          <p:nvPr/>
        </p:nvSpPr>
        <p:spPr>
          <a:xfrm>
            <a:off x="9842090" y="5571694"/>
            <a:ext cx="1465007" cy="369332"/>
          </a:xfrm>
          <a:prstGeom prst="rect">
            <a:avLst/>
          </a:prstGeom>
          <a:noFill/>
        </p:spPr>
        <p:txBody>
          <a:bodyPr wrap="square">
            <a:spAutoFit/>
          </a:bodyPr>
          <a:lstStyle/>
          <a:p>
            <a:r>
              <a:rPr lang="pt-BR" dirty="0" err="1">
                <a:effectLst/>
              </a:rPr>
              <a:t>Failure</a:t>
            </a:r>
            <a:endParaRPr lang="pt-BR" dirty="0">
              <a:effectLst/>
            </a:endParaRP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Distances between a launch site to its proximities</a:t>
            </a:r>
          </a:p>
        </p:txBody>
      </p:sp>
      <p:pic>
        <p:nvPicPr>
          <p:cNvPr id="7" name="Imagem 6">
            <a:extLst>
              <a:ext uri="{FF2B5EF4-FFF2-40B4-BE49-F238E27FC236}">
                <a16:creationId xmlns:a16="http://schemas.microsoft.com/office/drawing/2014/main" id="{F4E82A60-2DFA-7929-CE0B-F50C2A7554F9}"/>
              </a:ext>
            </a:extLst>
          </p:cNvPr>
          <p:cNvPicPr>
            <a:picLocks noChangeAspect="1"/>
          </p:cNvPicPr>
          <p:nvPr/>
        </p:nvPicPr>
        <p:blipFill>
          <a:blip r:embed="rId3"/>
          <a:stretch>
            <a:fillRect/>
          </a:stretch>
        </p:blipFill>
        <p:spPr>
          <a:xfrm>
            <a:off x="769372" y="1550957"/>
            <a:ext cx="10516239" cy="2981713"/>
          </a:xfrm>
          <a:prstGeom prst="rect">
            <a:avLst/>
          </a:prstGeom>
        </p:spPr>
      </p:pic>
      <p:sp>
        <p:nvSpPr>
          <p:cNvPr id="11" name="CaixaDeTexto 10">
            <a:extLst>
              <a:ext uri="{FF2B5EF4-FFF2-40B4-BE49-F238E27FC236}">
                <a16:creationId xmlns:a16="http://schemas.microsoft.com/office/drawing/2014/main" id="{610013B8-B677-EB60-A8FC-CDDF6AB5F110}"/>
              </a:ext>
            </a:extLst>
          </p:cNvPr>
          <p:cNvSpPr txBox="1"/>
          <p:nvPr/>
        </p:nvSpPr>
        <p:spPr>
          <a:xfrm>
            <a:off x="2451624" y="5103772"/>
            <a:ext cx="6096000" cy="1323439"/>
          </a:xfrm>
          <a:prstGeom prst="rect">
            <a:avLst/>
          </a:prstGeom>
          <a:noFill/>
        </p:spPr>
        <p:txBody>
          <a:bodyPr wrap="square">
            <a:spAutoFit/>
          </a:bodyPr>
          <a:lstStyle/>
          <a:p>
            <a:pPr algn="l">
              <a:buFont typeface="Arial" panose="020B0604020202020204" pitchFamily="34" charset="0"/>
              <a:buChar char="•"/>
            </a:pPr>
            <a:r>
              <a:rPr lang="en-US" sz="2000" b="0" i="0" dirty="0">
                <a:solidFill>
                  <a:schemeClr val="accent1"/>
                </a:solidFill>
                <a:effectLst/>
                <a:latin typeface="Abadi" panose="020B0604020104020204" pitchFamily="34" charset="0"/>
              </a:rPr>
              <a:t>Launch sites are not in close proximity to railways.</a:t>
            </a:r>
          </a:p>
          <a:p>
            <a:pPr algn="l">
              <a:buFont typeface="Arial" panose="020B0604020202020204" pitchFamily="34" charset="0"/>
              <a:buChar char="•"/>
            </a:pPr>
            <a:r>
              <a:rPr lang="en-US" sz="2000" b="0" i="0" dirty="0">
                <a:solidFill>
                  <a:schemeClr val="accent1"/>
                </a:solidFill>
                <a:effectLst/>
                <a:latin typeface="Abadi" panose="020B0604020104020204" pitchFamily="34" charset="0"/>
              </a:rPr>
              <a:t>Launch sites are not adjacent to highways.</a:t>
            </a:r>
          </a:p>
          <a:p>
            <a:pPr algn="l">
              <a:buFont typeface="Arial" panose="020B0604020202020204" pitchFamily="34" charset="0"/>
              <a:buChar char="•"/>
            </a:pPr>
            <a:r>
              <a:rPr lang="en-US" sz="2000" b="0" i="0" dirty="0">
                <a:solidFill>
                  <a:schemeClr val="accent1"/>
                </a:solidFill>
                <a:effectLst/>
                <a:latin typeface="Abadi" panose="020B0604020104020204" pitchFamily="34" charset="0"/>
              </a:rPr>
              <a:t>Launch sites are located near coastlines.</a:t>
            </a:r>
          </a:p>
          <a:p>
            <a:pPr algn="l">
              <a:buFont typeface="Arial" panose="020B0604020202020204" pitchFamily="34" charset="0"/>
              <a:buChar char="•"/>
            </a:pPr>
            <a:r>
              <a:rPr lang="en-US" sz="2000" b="0" i="0" dirty="0">
                <a:solidFill>
                  <a:schemeClr val="accent1"/>
                </a:solidFill>
                <a:effectLst/>
                <a:latin typeface="Abadi" panose="020B0604020104020204" pitchFamily="34" charset="0"/>
              </a:rPr>
              <a:t>Launch sites maintain a certain distance from cities.</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7" name="Imagem 6">
            <a:extLst>
              <a:ext uri="{FF2B5EF4-FFF2-40B4-BE49-F238E27FC236}">
                <a16:creationId xmlns:a16="http://schemas.microsoft.com/office/drawing/2014/main" id="{8EB6AB61-92EA-9E5C-113E-6BB1ADB74183}"/>
              </a:ext>
            </a:extLst>
          </p:cNvPr>
          <p:cNvPicPr>
            <a:picLocks noChangeAspect="1"/>
          </p:cNvPicPr>
          <p:nvPr/>
        </p:nvPicPr>
        <p:blipFill rotWithShape="1">
          <a:blip r:embed="rId3"/>
          <a:srcRect b="3278"/>
          <a:stretch/>
        </p:blipFill>
        <p:spPr>
          <a:xfrm>
            <a:off x="770011" y="1370353"/>
            <a:ext cx="10615744" cy="5404074"/>
          </a:xfrm>
          <a:prstGeom prst="rect">
            <a:avLst/>
          </a:prstGeom>
        </p:spPr>
      </p:pic>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percentage achieved by each launch site</a:t>
            </a:r>
          </a:p>
        </p:txBody>
      </p:sp>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542411" y="6226392"/>
            <a:ext cx="2743200" cy="401638"/>
          </a:xfrm>
        </p:spPr>
        <p:txBody>
          <a:bodyPr/>
          <a:lstStyle/>
          <a:p>
            <a:fld id="{5075537C-CA84-1446-933C-8E9D027F9201}" type="slidenum">
              <a:rPr lang="en-US" smtClean="0"/>
              <a:t>39</a:t>
            </a:fld>
            <a:endParaRPr lang="en-US" dirty="0"/>
          </a:p>
        </p:txBody>
      </p:sp>
      <p:sp>
        <p:nvSpPr>
          <p:cNvPr id="10" name="CaixaDeTexto 9">
            <a:extLst>
              <a:ext uri="{FF2B5EF4-FFF2-40B4-BE49-F238E27FC236}">
                <a16:creationId xmlns:a16="http://schemas.microsoft.com/office/drawing/2014/main" id="{1F2388AA-480F-9CA6-8156-29EE3F12D18E}"/>
              </a:ext>
            </a:extLst>
          </p:cNvPr>
          <p:cNvSpPr txBox="1"/>
          <p:nvPr/>
        </p:nvSpPr>
        <p:spPr>
          <a:xfrm>
            <a:off x="7082321" y="4652805"/>
            <a:ext cx="3195484" cy="923330"/>
          </a:xfrm>
          <a:prstGeom prst="rect">
            <a:avLst/>
          </a:prstGeom>
          <a:solidFill>
            <a:schemeClr val="bg1">
              <a:lumMod val="95000"/>
            </a:schemeClr>
          </a:solidFill>
        </p:spPr>
        <p:txBody>
          <a:bodyPr wrap="square">
            <a:spAutoFit/>
          </a:bodyPr>
          <a:lstStyle/>
          <a:p>
            <a:r>
              <a:rPr lang="en-US" dirty="0">
                <a:latin typeface="Abadi" panose="020B0604020104020204" pitchFamily="34" charset="0"/>
              </a:rPr>
              <a:t>The KSC LC-39A launch site has the highest success rate compared to the other sites.</a:t>
            </a:r>
            <a:endParaRPr lang="pt-BR" dirty="0">
              <a:latin typeface="Abadi" panose="020B0604020104020204" pitchFamily="34" charset="0"/>
            </a:endParaRP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dirty="0">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6" y="1509823"/>
            <a:ext cx="10399485" cy="520995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b="1" dirty="0">
                <a:solidFill>
                  <a:schemeClr val="accent3">
                    <a:lumMod val="25000"/>
                  </a:schemeClr>
                </a:solidFill>
                <a:latin typeface="Abadi" panose="020B0604020104020204" pitchFamily="34" charset="0"/>
              </a:rPr>
              <a:t>Project background and context</a:t>
            </a:r>
          </a:p>
          <a:p>
            <a:pPr marL="0" indent="0" algn="just">
              <a:spcBef>
                <a:spcPts val="1400"/>
              </a:spcBef>
              <a:buNone/>
            </a:pPr>
            <a:r>
              <a:rPr lang="en-US" sz="2000" dirty="0">
                <a:solidFill>
                  <a:schemeClr val="accent3">
                    <a:lumMod val="25000"/>
                  </a:schemeClr>
                </a:solidFill>
                <a:latin typeface="Abadi" panose="020B0604020104020204" pitchFamily="34" charset="0"/>
              </a:rPr>
              <a:t>SpaceX promotes Falcon 9 rocket launches on its website at a price of $62 million. In contrast, other providers charge over $165 million per launch. A significant portion of these savings comes from SpaceX's ability to reuse the first stage of the rocket. With this in mind, the objective of this project is to analyze data from Falcon 9 launches and develop a predictive machine learning model to determine whether the first stage will land successfully. If we can predict this outcome, we can better estimate the cost of a launch. Such insights would be invaluable for any competing company looking to bid against SpaceX for rocket launch contracts.</a:t>
            </a:r>
          </a:p>
          <a:p>
            <a:pPr>
              <a:spcBef>
                <a:spcPts val="1400"/>
              </a:spcBef>
            </a:pPr>
            <a:r>
              <a:rPr lang="en-US" sz="2200" b="1" dirty="0">
                <a:solidFill>
                  <a:schemeClr val="accent3">
                    <a:lumMod val="25000"/>
                  </a:schemeClr>
                </a:solidFill>
                <a:latin typeface="Abadi" panose="020B0604020104020204" pitchFamily="34" charset="0"/>
              </a:rPr>
              <a:t>Problems you want to find answers</a:t>
            </a:r>
          </a:p>
          <a:p>
            <a:pPr lvl="1">
              <a:spcBef>
                <a:spcPts val="1400"/>
              </a:spcBef>
            </a:pPr>
            <a:r>
              <a:rPr lang="en-US" sz="2000" dirty="0">
                <a:solidFill>
                  <a:schemeClr val="accent3">
                    <a:lumMod val="25000"/>
                  </a:schemeClr>
                </a:solidFill>
                <a:latin typeface="Abadi" panose="020B0604020104020204" pitchFamily="34" charset="0"/>
              </a:rPr>
              <a:t>The factors that determine whether a rocket will land successfully.</a:t>
            </a:r>
          </a:p>
          <a:p>
            <a:pPr lvl="1">
              <a:spcBef>
                <a:spcPts val="1400"/>
              </a:spcBef>
            </a:pPr>
            <a:r>
              <a:rPr lang="en-US" sz="2000" dirty="0">
                <a:solidFill>
                  <a:schemeClr val="accent3">
                    <a:lumMod val="25000"/>
                  </a:schemeClr>
                </a:solidFill>
                <a:latin typeface="Abadi" panose="020B0604020104020204" pitchFamily="34" charset="0"/>
              </a:rPr>
              <a:t>The interaction of the various factors that determine the success rate of a successful landing.</a:t>
            </a:r>
          </a:p>
          <a:p>
            <a:pPr lvl="1">
              <a:spcBef>
                <a:spcPts val="1400"/>
              </a:spcBef>
            </a:pPr>
            <a:r>
              <a:rPr lang="en-US" sz="2000" dirty="0">
                <a:solidFill>
                  <a:schemeClr val="accent3">
                    <a:lumMod val="25000"/>
                  </a:schemeClr>
                </a:solidFill>
                <a:latin typeface="Abadi" panose="020B0604020104020204" pitchFamily="34" charset="0"/>
              </a:rPr>
              <a:t>The ideal operating conditions to achieve the best landing success rate.</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4" name="Imagem 3">
            <a:extLst>
              <a:ext uri="{FF2B5EF4-FFF2-40B4-BE49-F238E27FC236}">
                <a16:creationId xmlns:a16="http://schemas.microsoft.com/office/drawing/2014/main" id="{4AECBD12-01E2-408A-AB0C-7010F5AAFD56}"/>
              </a:ext>
            </a:extLst>
          </p:cNvPr>
          <p:cNvPicPr>
            <a:picLocks noChangeAspect="1"/>
          </p:cNvPicPr>
          <p:nvPr/>
        </p:nvPicPr>
        <p:blipFill>
          <a:blip r:embed="rId3"/>
          <a:stretch>
            <a:fillRect/>
          </a:stretch>
        </p:blipFill>
        <p:spPr>
          <a:xfrm>
            <a:off x="770010" y="1347496"/>
            <a:ext cx="10596079" cy="5110913"/>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8622889" y="6055170"/>
            <a:ext cx="2743200" cy="401638"/>
          </a:xfrm>
        </p:spPr>
        <p:txBody>
          <a:bodyPr/>
          <a:lstStyle/>
          <a:p>
            <a:fld id="{5075537C-CA84-1446-933C-8E9D027F9201}" type="slidenum">
              <a:rPr lang="en-US" smtClean="0"/>
              <a:t>40</a:t>
            </a:fld>
            <a:endParaRPr lang="en-US" dirty="0"/>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with the highest launch success ratio</a:t>
            </a:r>
          </a:p>
        </p:txBody>
      </p:sp>
      <p:sp>
        <p:nvSpPr>
          <p:cNvPr id="7" name="CaixaDeTexto 6">
            <a:extLst>
              <a:ext uri="{FF2B5EF4-FFF2-40B4-BE49-F238E27FC236}">
                <a16:creationId xmlns:a16="http://schemas.microsoft.com/office/drawing/2014/main" id="{0856F783-72D5-9F21-28CA-091937F12FE6}"/>
              </a:ext>
            </a:extLst>
          </p:cNvPr>
          <p:cNvSpPr txBox="1"/>
          <p:nvPr/>
        </p:nvSpPr>
        <p:spPr>
          <a:xfrm>
            <a:off x="7280785" y="5170863"/>
            <a:ext cx="2925098" cy="646331"/>
          </a:xfrm>
          <a:prstGeom prst="rect">
            <a:avLst/>
          </a:prstGeom>
          <a:solidFill>
            <a:schemeClr val="bg1">
              <a:lumMod val="95000"/>
            </a:schemeClr>
          </a:solidFill>
        </p:spPr>
        <p:txBody>
          <a:bodyPr wrap="square">
            <a:spAutoFit/>
          </a:bodyPr>
          <a:lstStyle/>
          <a:p>
            <a:r>
              <a:rPr lang="pt-BR" dirty="0">
                <a:latin typeface="Abadi" panose="020B0604020104020204" pitchFamily="34" charset="0"/>
              </a:rPr>
              <a:t>The </a:t>
            </a:r>
            <a:r>
              <a:rPr lang="pt-BR" dirty="0" err="1">
                <a:latin typeface="Abadi" panose="020B0604020104020204" pitchFamily="34" charset="0"/>
              </a:rPr>
              <a:t>launch</a:t>
            </a:r>
            <a:r>
              <a:rPr lang="pt-BR" dirty="0">
                <a:latin typeface="Abadi" panose="020B0604020104020204" pitchFamily="34" charset="0"/>
              </a:rPr>
              <a:t> </a:t>
            </a:r>
            <a:r>
              <a:rPr lang="pt-BR" dirty="0" err="1">
                <a:latin typeface="Abadi" panose="020B0604020104020204" pitchFamily="34" charset="0"/>
              </a:rPr>
              <a:t>success</a:t>
            </a:r>
            <a:r>
              <a:rPr lang="pt-BR" dirty="0">
                <a:latin typeface="Abadi" panose="020B0604020104020204" pitchFamily="34" charset="0"/>
              </a:rPr>
              <a:t> </a:t>
            </a:r>
            <a:r>
              <a:rPr lang="pt-BR" dirty="0" err="1">
                <a:latin typeface="Abadi" panose="020B0604020104020204" pitchFamily="34" charset="0"/>
              </a:rPr>
              <a:t>ratio</a:t>
            </a:r>
            <a:r>
              <a:rPr lang="pt-BR" dirty="0">
                <a:latin typeface="Abadi" panose="020B0604020104020204" pitchFamily="34" charset="0"/>
              </a:rPr>
              <a:t> </a:t>
            </a:r>
            <a:r>
              <a:rPr lang="pt-BR" dirty="0" err="1">
                <a:latin typeface="Abadi" panose="020B0604020104020204" pitchFamily="34" charset="0"/>
              </a:rPr>
              <a:t>on</a:t>
            </a:r>
            <a:r>
              <a:rPr lang="pt-BR" dirty="0">
                <a:latin typeface="Abadi" panose="020B0604020104020204" pitchFamily="34" charset="0"/>
              </a:rPr>
              <a:t> </a:t>
            </a:r>
            <a:r>
              <a:rPr lang="pt-BR" dirty="0" err="1">
                <a:latin typeface="Abadi" panose="020B0604020104020204" pitchFamily="34" charset="0"/>
              </a:rPr>
              <a:t>the</a:t>
            </a:r>
            <a:r>
              <a:rPr lang="pt-BR" dirty="0">
                <a:latin typeface="Abadi" panose="020B0604020104020204" pitchFamily="34" charset="0"/>
              </a:rPr>
              <a:t> KSC LC-39A </a:t>
            </a:r>
            <a:r>
              <a:rPr lang="pt-BR" dirty="0" err="1">
                <a:latin typeface="Abadi" panose="020B0604020104020204" pitchFamily="34" charset="0"/>
              </a:rPr>
              <a:t>is</a:t>
            </a:r>
            <a:r>
              <a:rPr lang="pt-BR" dirty="0">
                <a:latin typeface="Abadi" panose="020B0604020104020204" pitchFamily="34" charset="0"/>
              </a:rPr>
              <a:t> 76.9%.</a:t>
            </a: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a:xfrm>
            <a:off x="9363405" y="6319350"/>
            <a:ext cx="2743200" cy="401638"/>
          </a:xfrm>
        </p:spPr>
        <p:txBody>
          <a:bodyPr/>
          <a:lstStyle/>
          <a:p>
            <a:fld id="{5075537C-CA84-1446-933C-8E9D027F9201}" type="slidenum">
              <a:rPr lang="en-US" smtClean="0"/>
              <a:t>41</a:t>
            </a:fld>
            <a:endParaRPr lang="en-US" dirty="0"/>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Outcome for all sites with different payload Mass</a:t>
            </a:r>
          </a:p>
        </p:txBody>
      </p:sp>
      <p:pic>
        <p:nvPicPr>
          <p:cNvPr id="7" name="Imagem 6">
            <a:extLst>
              <a:ext uri="{FF2B5EF4-FFF2-40B4-BE49-F238E27FC236}">
                <a16:creationId xmlns:a16="http://schemas.microsoft.com/office/drawing/2014/main" id="{491CA793-3C83-A7DB-4DC5-7B13E859AF5A}"/>
              </a:ext>
            </a:extLst>
          </p:cNvPr>
          <p:cNvPicPr>
            <a:picLocks noChangeAspect="1"/>
          </p:cNvPicPr>
          <p:nvPr/>
        </p:nvPicPr>
        <p:blipFill>
          <a:blip r:embed="rId3"/>
          <a:stretch>
            <a:fillRect/>
          </a:stretch>
        </p:blipFill>
        <p:spPr>
          <a:xfrm>
            <a:off x="6116299" y="4119667"/>
            <a:ext cx="4849809" cy="2642148"/>
          </a:xfrm>
          <a:prstGeom prst="rect">
            <a:avLst/>
          </a:prstGeom>
        </p:spPr>
      </p:pic>
      <p:pic>
        <p:nvPicPr>
          <p:cNvPr id="20" name="Imagem 19">
            <a:extLst>
              <a:ext uri="{FF2B5EF4-FFF2-40B4-BE49-F238E27FC236}">
                <a16:creationId xmlns:a16="http://schemas.microsoft.com/office/drawing/2014/main" id="{7C55BA7A-87C2-2336-A45B-9488CBF7609A}"/>
              </a:ext>
            </a:extLst>
          </p:cNvPr>
          <p:cNvPicPr>
            <a:picLocks noChangeAspect="1"/>
          </p:cNvPicPr>
          <p:nvPr/>
        </p:nvPicPr>
        <p:blipFill>
          <a:blip r:embed="rId4"/>
          <a:stretch>
            <a:fillRect/>
          </a:stretch>
        </p:blipFill>
        <p:spPr>
          <a:xfrm>
            <a:off x="1206135" y="1420792"/>
            <a:ext cx="4836834" cy="2635079"/>
          </a:xfrm>
          <a:prstGeom prst="rect">
            <a:avLst/>
          </a:prstGeom>
        </p:spPr>
      </p:pic>
      <p:sp>
        <p:nvSpPr>
          <p:cNvPr id="23" name="CaixaDeTexto 22">
            <a:extLst>
              <a:ext uri="{FF2B5EF4-FFF2-40B4-BE49-F238E27FC236}">
                <a16:creationId xmlns:a16="http://schemas.microsoft.com/office/drawing/2014/main" id="{C719913F-06E6-08C6-8590-8914F52A7FB8}"/>
              </a:ext>
            </a:extLst>
          </p:cNvPr>
          <p:cNvSpPr txBox="1"/>
          <p:nvPr/>
        </p:nvSpPr>
        <p:spPr>
          <a:xfrm>
            <a:off x="1" y="2544406"/>
            <a:ext cx="1191836" cy="492443"/>
          </a:xfrm>
          <a:prstGeom prst="rect">
            <a:avLst/>
          </a:prstGeom>
          <a:solidFill>
            <a:schemeClr val="bg1">
              <a:lumMod val="85000"/>
            </a:schemeClr>
          </a:solidFill>
        </p:spPr>
        <p:txBody>
          <a:bodyPr wrap="square" rtlCol="0">
            <a:spAutoFit/>
          </a:bodyPr>
          <a:lstStyle/>
          <a:p>
            <a:pPr algn="ctr"/>
            <a:r>
              <a:rPr lang="en-US" sz="1200" dirty="0">
                <a:latin typeface="Abadi" panose="020B0604020104020204" pitchFamily="34" charset="0"/>
              </a:rPr>
              <a:t>Payload Mass</a:t>
            </a:r>
          </a:p>
          <a:p>
            <a:pPr algn="ctr"/>
            <a:r>
              <a:rPr lang="en-US" sz="1400" dirty="0">
                <a:latin typeface="Abadi" panose="020B0604020104020204" pitchFamily="34" charset="0"/>
              </a:rPr>
              <a:t>0 – 3,000</a:t>
            </a:r>
            <a:endParaRPr lang="pt-BR" sz="1400" dirty="0">
              <a:latin typeface="Abadi" panose="020B0604020104020204" pitchFamily="34" charset="0"/>
            </a:endParaRPr>
          </a:p>
        </p:txBody>
      </p:sp>
      <p:sp>
        <p:nvSpPr>
          <p:cNvPr id="24" name="CaixaDeTexto 23">
            <a:extLst>
              <a:ext uri="{FF2B5EF4-FFF2-40B4-BE49-F238E27FC236}">
                <a16:creationId xmlns:a16="http://schemas.microsoft.com/office/drawing/2014/main" id="{297119D6-2D71-5A99-55A5-5FE92B9870CC}"/>
              </a:ext>
            </a:extLst>
          </p:cNvPr>
          <p:cNvSpPr txBox="1"/>
          <p:nvPr/>
        </p:nvSpPr>
        <p:spPr>
          <a:xfrm>
            <a:off x="10966108" y="2507497"/>
            <a:ext cx="1228985" cy="461665"/>
          </a:xfrm>
          <a:prstGeom prst="rect">
            <a:avLst/>
          </a:prstGeom>
          <a:solidFill>
            <a:schemeClr val="bg1">
              <a:lumMod val="85000"/>
            </a:schemeClr>
          </a:solidFill>
        </p:spPr>
        <p:txBody>
          <a:bodyPr wrap="square" rtlCol="0">
            <a:spAutoFit/>
          </a:bodyPr>
          <a:lstStyle/>
          <a:p>
            <a:pPr algn="ctr"/>
            <a:r>
              <a:rPr lang="en-US" sz="1200" dirty="0">
                <a:latin typeface="Abadi" panose="020B0604020104020204" pitchFamily="34" charset="0"/>
              </a:rPr>
              <a:t>Payload Mass</a:t>
            </a:r>
          </a:p>
          <a:p>
            <a:pPr algn="ctr"/>
            <a:r>
              <a:rPr lang="en-US" sz="1200" dirty="0">
                <a:latin typeface="Abadi" panose="020B0604020104020204" pitchFamily="34" charset="0"/>
              </a:rPr>
              <a:t>3,000 – 5,000</a:t>
            </a:r>
            <a:endParaRPr lang="pt-BR" sz="1200" dirty="0">
              <a:latin typeface="Abadi" panose="020B0604020104020204" pitchFamily="34" charset="0"/>
            </a:endParaRPr>
          </a:p>
        </p:txBody>
      </p:sp>
      <p:sp>
        <p:nvSpPr>
          <p:cNvPr id="25" name="CaixaDeTexto 24">
            <a:extLst>
              <a:ext uri="{FF2B5EF4-FFF2-40B4-BE49-F238E27FC236}">
                <a16:creationId xmlns:a16="http://schemas.microsoft.com/office/drawing/2014/main" id="{81CDD1B2-4B84-C096-F2CE-A442C51FA052}"/>
              </a:ext>
            </a:extLst>
          </p:cNvPr>
          <p:cNvSpPr txBox="1"/>
          <p:nvPr/>
        </p:nvSpPr>
        <p:spPr>
          <a:xfrm>
            <a:off x="0" y="5285110"/>
            <a:ext cx="1191836" cy="461665"/>
          </a:xfrm>
          <a:prstGeom prst="rect">
            <a:avLst/>
          </a:prstGeom>
          <a:solidFill>
            <a:schemeClr val="bg1">
              <a:lumMod val="85000"/>
            </a:schemeClr>
          </a:solidFill>
        </p:spPr>
        <p:txBody>
          <a:bodyPr wrap="square" rtlCol="0">
            <a:spAutoFit/>
          </a:bodyPr>
          <a:lstStyle/>
          <a:p>
            <a:pPr algn="ctr"/>
            <a:r>
              <a:rPr lang="en-US" sz="1200" dirty="0">
                <a:latin typeface="Abadi" panose="020B0604020104020204" pitchFamily="34" charset="0"/>
              </a:rPr>
              <a:t>Payload Mass</a:t>
            </a:r>
          </a:p>
          <a:p>
            <a:pPr algn="ctr"/>
            <a:r>
              <a:rPr lang="en-US" sz="1200" dirty="0">
                <a:latin typeface="Abadi" panose="020B0604020104020204" pitchFamily="34" charset="0"/>
              </a:rPr>
              <a:t>5,000 – 8,000</a:t>
            </a:r>
            <a:endParaRPr lang="pt-BR" sz="1200" dirty="0">
              <a:latin typeface="Abadi" panose="020B0604020104020204" pitchFamily="34" charset="0"/>
            </a:endParaRPr>
          </a:p>
        </p:txBody>
      </p:sp>
      <p:sp>
        <p:nvSpPr>
          <p:cNvPr id="26" name="CaixaDeTexto 25">
            <a:extLst>
              <a:ext uri="{FF2B5EF4-FFF2-40B4-BE49-F238E27FC236}">
                <a16:creationId xmlns:a16="http://schemas.microsoft.com/office/drawing/2014/main" id="{541FE459-604E-0E13-1551-5363B52010E2}"/>
              </a:ext>
            </a:extLst>
          </p:cNvPr>
          <p:cNvSpPr txBox="1"/>
          <p:nvPr/>
        </p:nvSpPr>
        <p:spPr>
          <a:xfrm>
            <a:off x="10966108" y="5324259"/>
            <a:ext cx="1228985" cy="446276"/>
          </a:xfrm>
          <a:prstGeom prst="rect">
            <a:avLst/>
          </a:prstGeom>
          <a:solidFill>
            <a:schemeClr val="bg1">
              <a:lumMod val="85000"/>
            </a:schemeClr>
          </a:solidFill>
        </p:spPr>
        <p:txBody>
          <a:bodyPr wrap="square" rtlCol="0">
            <a:spAutoFit/>
          </a:bodyPr>
          <a:lstStyle/>
          <a:p>
            <a:pPr algn="ctr"/>
            <a:r>
              <a:rPr lang="en-US" sz="1200" dirty="0">
                <a:latin typeface="Abadi" panose="020B0604020104020204" pitchFamily="34" charset="0"/>
              </a:rPr>
              <a:t>Payload Mass</a:t>
            </a:r>
          </a:p>
          <a:p>
            <a:pPr algn="ctr"/>
            <a:r>
              <a:rPr lang="en-US" sz="1100" dirty="0">
                <a:latin typeface="Abadi" panose="020B0604020104020204" pitchFamily="34" charset="0"/>
              </a:rPr>
              <a:t>8,000 – 10,000</a:t>
            </a:r>
            <a:endParaRPr lang="pt-BR" sz="1100" dirty="0">
              <a:latin typeface="Abadi" panose="020B0604020104020204" pitchFamily="34" charset="0"/>
            </a:endParaRPr>
          </a:p>
        </p:txBody>
      </p:sp>
      <p:pic>
        <p:nvPicPr>
          <p:cNvPr id="28" name="Imagem 27">
            <a:extLst>
              <a:ext uri="{FF2B5EF4-FFF2-40B4-BE49-F238E27FC236}">
                <a16:creationId xmlns:a16="http://schemas.microsoft.com/office/drawing/2014/main" id="{580E0689-E285-ADD9-BBAE-3D311A63E751}"/>
              </a:ext>
            </a:extLst>
          </p:cNvPr>
          <p:cNvPicPr>
            <a:picLocks noChangeAspect="1"/>
          </p:cNvPicPr>
          <p:nvPr/>
        </p:nvPicPr>
        <p:blipFill>
          <a:blip r:embed="rId5"/>
          <a:stretch>
            <a:fillRect/>
          </a:stretch>
        </p:blipFill>
        <p:spPr>
          <a:xfrm>
            <a:off x="1199647" y="4119667"/>
            <a:ext cx="4849809" cy="2642148"/>
          </a:xfrm>
          <a:prstGeom prst="rect">
            <a:avLst/>
          </a:prstGeom>
        </p:spPr>
      </p:pic>
      <p:pic>
        <p:nvPicPr>
          <p:cNvPr id="30" name="Imagem 29">
            <a:extLst>
              <a:ext uri="{FF2B5EF4-FFF2-40B4-BE49-F238E27FC236}">
                <a16:creationId xmlns:a16="http://schemas.microsoft.com/office/drawing/2014/main" id="{025D47E9-9328-32C1-113D-B3E542FC2DF5}"/>
              </a:ext>
            </a:extLst>
          </p:cNvPr>
          <p:cNvPicPr>
            <a:picLocks noChangeAspect="1"/>
          </p:cNvPicPr>
          <p:nvPr/>
        </p:nvPicPr>
        <p:blipFill>
          <a:blip r:embed="rId6"/>
          <a:stretch>
            <a:fillRect/>
          </a:stretch>
        </p:blipFill>
        <p:spPr>
          <a:xfrm>
            <a:off x="6102321" y="1420792"/>
            <a:ext cx="4863788" cy="2649763"/>
          </a:xfrm>
          <a:prstGeom prst="rect">
            <a:avLst/>
          </a:prstGeom>
        </p:spPr>
      </p:pic>
      <p:sp>
        <p:nvSpPr>
          <p:cNvPr id="32" name="CaixaDeTexto 31">
            <a:extLst>
              <a:ext uri="{FF2B5EF4-FFF2-40B4-BE49-F238E27FC236}">
                <a16:creationId xmlns:a16="http://schemas.microsoft.com/office/drawing/2014/main" id="{E7647E6B-505D-2907-75EA-344A3B46BD08}"/>
              </a:ext>
            </a:extLst>
          </p:cNvPr>
          <p:cNvSpPr txBox="1"/>
          <p:nvPr/>
        </p:nvSpPr>
        <p:spPr>
          <a:xfrm>
            <a:off x="4965290" y="1299582"/>
            <a:ext cx="1838633" cy="307777"/>
          </a:xfrm>
          <a:prstGeom prst="rect">
            <a:avLst/>
          </a:prstGeom>
          <a:solidFill>
            <a:schemeClr val="bg1">
              <a:lumMod val="85000"/>
            </a:schemeClr>
          </a:solidFill>
        </p:spPr>
        <p:txBody>
          <a:bodyPr wrap="square">
            <a:spAutoFit/>
          </a:bodyPr>
          <a:lstStyle/>
          <a:p>
            <a:pPr algn="ctr"/>
            <a:r>
              <a:rPr lang="pt-BR" sz="1400" b="1" dirty="0" err="1"/>
              <a:t>Lighter</a:t>
            </a:r>
            <a:r>
              <a:rPr lang="pt-BR" sz="1400" dirty="0"/>
              <a:t> </a:t>
            </a:r>
            <a:r>
              <a:rPr lang="pt-BR" sz="1400" dirty="0" err="1"/>
              <a:t>Payload</a:t>
            </a:r>
            <a:r>
              <a:rPr lang="pt-BR" sz="1400" dirty="0"/>
              <a:t> Mass</a:t>
            </a:r>
          </a:p>
        </p:txBody>
      </p:sp>
      <p:sp>
        <p:nvSpPr>
          <p:cNvPr id="35" name="CaixaDeTexto 34">
            <a:extLst>
              <a:ext uri="{FF2B5EF4-FFF2-40B4-BE49-F238E27FC236}">
                <a16:creationId xmlns:a16="http://schemas.microsoft.com/office/drawing/2014/main" id="{8380AE7C-1BEB-D0E3-B5D7-506156B85944}"/>
              </a:ext>
            </a:extLst>
          </p:cNvPr>
          <p:cNvSpPr txBox="1"/>
          <p:nvPr/>
        </p:nvSpPr>
        <p:spPr>
          <a:xfrm>
            <a:off x="5108494" y="6568598"/>
            <a:ext cx="1921571" cy="307777"/>
          </a:xfrm>
          <a:prstGeom prst="rect">
            <a:avLst/>
          </a:prstGeom>
          <a:solidFill>
            <a:schemeClr val="bg1">
              <a:lumMod val="85000"/>
            </a:schemeClr>
          </a:solidFill>
        </p:spPr>
        <p:txBody>
          <a:bodyPr wrap="square">
            <a:spAutoFit/>
          </a:bodyPr>
          <a:lstStyle/>
          <a:p>
            <a:pPr algn="ctr"/>
            <a:r>
              <a:rPr lang="pt-BR" sz="1400" b="1" dirty="0" err="1"/>
              <a:t>Heaviest</a:t>
            </a:r>
            <a:r>
              <a:rPr lang="pt-BR" sz="1400" dirty="0"/>
              <a:t> </a:t>
            </a:r>
            <a:r>
              <a:rPr lang="pt-BR" sz="1400" dirty="0" err="1"/>
              <a:t>Payload</a:t>
            </a:r>
            <a:r>
              <a:rPr lang="pt-BR" sz="1400" dirty="0"/>
              <a:t> Mass</a:t>
            </a: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570838" y="3289258"/>
            <a:ext cx="3851151" cy="1125425"/>
          </a:xfrm>
          <a:prstGeom prst="rect">
            <a:avLst/>
          </a:prstGeom>
          <a:solidFill>
            <a:schemeClr val="bg1">
              <a:lumMod val="85000"/>
            </a:schemeClr>
          </a:solidFill>
        </p:spPr>
        <p:txBody>
          <a:bodyPr vert="horz" lIns="91440" tIns="45720" rIns="91440" bIns="45720" rtlCol="0" anchor="t">
            <a:normAutofit lnSpcReduction="10000"/>
          </a:bodyPr>
          <a:lstStyle/>
          <a:p>
            <a:pPr marL="0" indent="0">
              <a:lnSpc>
                <a:spcPct val="100000"/>
              </a:lnSpc>
              <a:spcBef>
                <a:spcPts val="1400"/>
              </a:spcBef>
              <a:buNone/>
            </a:pPr>
            <a:r>
              <a:rPr lang="en-US" sz="2400" dirty="0">
                <a:solidFill>
                  <a:schemeClr val="accent3">
                    <a:lumMod val="25000"/>
                  </a:schemeClr>
                </a:solidFill>
                <a:latin typeface="Abadi"/>
              </a:rPr>
              <a:t>The model with the highest classification accuracy is Decision Trees.</a:t>
            </a:r>
            <a:endParaRPr lang="en-US" sz="24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Imagem 2">
            <a:extLst>
              <a:ext uri="{FF2B5EF4-FFF2-40B4-BE49-F238E27FC236}">
                <a16:creationId xmlns:a16="http://schemas.microsoft.com/office/drawing/2014/main" id="{AF2023A2-8D6B-FD2A-C3AA-737169614C00}"/>
              </a:ext>
            </a:extLst>
          </p:cNvPr>
          <p:cNvPicPr>
            <a:picLocks noChangeAspect="1"/>
          </p:cNvPicPr>
          <p:nvPr/>
        </p:nvPicPr>
        <p:blipFill>
          <a:blip r:embed="rId3"/>
          <a:stretch>
            <a:fillRect/>
          </a:stretch>
        </p:blipFill>
        <p:spPr>
          <a:xfrm>
            <a:off x="770011" y="1389698"/>
            <a:ext cx="6538664" cy="5247076"/>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Imagem 2">
            <a:extLst>
              <a:ext uri="{FF2B5EF4-FFF2-40B4-BE49-F238E27FC236}">
                <a16:creationId xmlns:a16="http://schemas.microsoft.com/office/drawing/2014/main" id="{AD1ED391-E4A5-E3B3-CB1B-179BB3514221}"/>
              </a:ext>
            </a:extLst>
          </p:cNvPr>
          <p:cNvPicPr>
            <a:picLocks noChangeAspect="1"/>
          </p:cNvPicPr>
          <p:nvPr/>
        </p:nvPicPr>
        <p:blipFill>
          <a:blip r:embed="rId3"/>
          <a:stretch>
            <a:fillRect/>
          </a:stretch>
        </p:blipFill>
        <p:spPr>
          <a:xfrm>
            <a:off x="770011" y="1517701"/>
            <a:ext cx="5859800" cy="5030583"/>
          </a:xfrm>
          <a:prstGeom prst="rect">
            <a:avLst/>
          </a:prstGeom>
        </p:spPr>
      </p:pic>
      <p:sp>
        <p:nvSpPr>
          <p:cNvPr id="6" name="Content Placeholder 4">
            <a:extLst>
              <a:ext uri="{FF2B5EF4-FFF2-40B4-BE49-F238E27FC236}">
                <a16:creationId xmlns:a16="http://schemas.microsoft.com/office/drawing/2014/main" id="{C06DD284-46FE-315B-D107-42B16B4FA652}"/>
              </a:ext>
            </a:extLst>
          </p:cNvPr>
          <p:cNvSpPr txBox="1">
            <a:spLocks/>
          </p:cNvSpPr>
          <p:nvPr/>
        </p:nvSpPr>
        <p:spPr>
          <a:xfrm>
            <a:off x="7049728" y="3682544"/>
            <a:ext cx="2605549" cy="1125425"/>
          </a:xfrm>
          <a:prstGeom prst="rect">
            <a:avLst/>
          </a:prstGeom>
          <a:solidFill>
            <a:schemeClr val="bg1">
              <a:lumMod val="85000"/>
            </a:schemeClr>
          </a:solidFill>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2400" dirty="0">
                <a:solidFill>
                  <a:schemeClr val="accent3">
                    <a:lumMod val="25000"/>
                  </a:schemeClr>
                </a:solidFill>
                <a:latin typeface="Abadi"/>
              </a:rPr>
              <a:t>Decision Tree Confusion Matrix</a:t>
            </a:r>
            <a:endParaRPr lang="en-US" sz="24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10133963" cy="4351338"/>
          </a:xfrm>
          <a:prstGeom prst="rect">
            <a:avLst/>
          </a:prstGeom>
        </p:spPr>
        <p:txBody>
          <a:bodyPr>
            <a:normAutofit/>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There is a direct correlation between the number of flights from a launch site and its success rate.</a:t>
            </a:r>
          </a:p>
          <a:p>
            <a:pPr algn="just">
              <a:lnSpc>
                <a:spcPct val="100000"/>
              </a:lnSpc>
              <a:spcBef>
                <a:spcPts val="1400"/>
              </a:spcBef>
            </a:pPr>
            <a:r>
              <a:rPr lang="en-US" sz="2200" dirty="0">
                <a:solidFill>
                  <a:schemeClr val="accent3">
                    <a:lumMod val="25000"/>
                  </a:schemeClr>
                </a:solidFill>
                <a:latin typeface="Abadi" panose="020B0604020104020204" pitchFamily="34" charset="0"/>
              </a:rPr>
              <a:t>We observed a steady increase in launch success rates from 2013 through 2020.</a:t>
            </a:r>
          </a:p>
          <a:p>
            <a:pPr algn="just">
              <a:lnSpc>
                <a:spcPct val="100000"/>
              </a:lnSpc>
              <a:spcBef>
                <a:spcPts val="1400"/>
              </a:spcBef>
            </a:pPr>
            <a:r>
              <a:rPr lang="en-US" sz="2200" dirty="0">
                <a:solidFill>
                  <a:schemeClr val="accent3">
                    <a:lumMod val="25000"/>
                  </a:schemeClr>
                </a:solidFill>
                <a:latin typeface="Abadi" panose="020B0604020104020204" pitchFamily="34" charset="0"/>
              </a:rPr>
              <a:t>The orbits ES-L1, GEO, HEO, SSO, and VLEO have the highest success rates.</a:t>
            </a:r>
          </a:p>
          <a:p>
            <a:pPr algn="just">
              <a:lnSpc>
                <a:spcPct val="100000"/>
              </a:lnSpc>
              <a:spcBef>
                <a:spcPts val="1400"/>
              </a:spcBef>
            </a:pPr>
            <a:r>
              <a:rPr lang="en-US" sz="2200" dirty="0">
                <a:solidFill>
                  <a:schemeClr val="accent3">
                    <a:lumMod val="25000"/>
                  </a:schemeClr>
                </a:solidFill>
                <a:latin typeface="Abadi" panose="020B0604020104020204" pitchFamily="34" charset="0"/>
              </a:rPr>
              <a:t>Among all the launch sites, KSC LC-39A recorded the most successful launches.</a:t>
            </a:r>
          </a:p>
          <a:p>
            <a:pPr algn="just">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proved to be the most effective machine learning algorithm for this analysis."</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413660"/>
            <a:ext cx="10687961"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a:lnSpc>
                <a:spcPct val="120000"/>
              </a:lnSpc>
              <a:spcBef>
                <a:spcPts val="1400"/>
              </a:spcBef>
            </a:pPr>
            <a:r>
              <a:rPr lang="en-US" sz="8800" dirty="0">
                <a:solidFill>
                  <a:schemeClr val="accent3">
                    <a:lumMod val="25000"/>
                  </a:schemeClr>
                </a:solidFill>
                <a:latin typeface="Abadi"/>
              </a:rPr>
              <a:t>Data collection methodology:</a:t>
            </a:r>
          </a:p>
          <a:p>
            <a:pPr lvl="1">
              <a:lnSpc>
                <a:spcPct val="120000"/>
              </a:lnSpc>
              <a:spcBef>
                <a:spcPts val="1400"/>
              </a:spcBef>
            </a:pPr>
            <a:r>
              <a:rPr lang="en-US" sz="7600" dirty="0">
                <a:solidFill>
                  <a:schemeClr val="bg2">
                    <a:lumMod val="50000"/>
                  </a:schemeClr>
                </a:solidFill>
                <a:latin typeface="Abadi"/>
              </a:rPr>
              <a:t>Collected through the SpaceX REST API</a:t>
            </a:r>
          </a:p>
          <a:p>
            <a:pPr lvl="1">
              <a:lnSpc>
                <a:spcPct val="120000"/>
              </a:lnSpc>
              <a:spcBef>
                <a:spcPts val="1400"/>
              </a:spcBef>
            </a:pPr>
            <a:r>
              <a:rPr lang="en-US" sz="7600" dirty="0">
                <a:solidFill>
                  <a:schemeClr val="bg2">
                    <a:lumMod val="50000"/>
                  </a:schemeClr>
                </a:solidFill>
                <a:latin typeface="Abadi"/>
              </a:rPr>
              <a:t>Web Scraping from Wikipedia</a:t>
            </a: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7600" dirty="0">
                <a:solidFill>
                  <a:schemeClr val="bg2">
                    <a:lumMod val="50000"/>
                  </a:schemeClr>
                </a:solidFill>
                <a:latin typeface="Abadi"/>
              </a:rPr>
              <a:t>Data filtering, dealing with missing values, data preparation with creation of new variables</a:t>
            </a:r>
          </a:p>
          <a:p>
            <a:pPr>
              <a:lnSpc>
                <a:spcPct val="120000"/>
              </a:lnSpc>
              <a:spcBef>
                <a:spcPts val="1400"/>
              </a:spcBef>
            </a:pPr>
            <a:r>
              <a:rPr lang="en-US" sz="88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a:lnSpc>
                <a:spcPct val="120000"/>
              </a:lnSpc>
              <a:spcBef>
                <a:spcPts val="1400"/>
              </a:spcBef>
            </a:pPr>
            <a:r>
              <a:rPr lang="en-US" sz="8800" dirty="0">
                <a:solidFill>
                  <a:schemeClr val="accent3">
                    <a:lumMod val="25000"/>
                  </a:schemeClr>
                </a:solidFill>
                <a:latin typeface="Abadi"/>
              </a:rPr>
              <a:t>Perform predictive analysis using classification models</a:t>
            </a:r>
          </a:p>
          <a:p>
            <a:pPr lvl="1">
              <a:lnSpc>
                <a:spcPct val="120000"/>
              </a:lnSpc>
              <a:spcBef>
                <a:spcPts val="1400"/>
              </a:spcBef>
            </a:pPr>
            <a:r>
              <a:rPr lang="en-US" sz="7600" dirty="0">
                <a:solidFill>
                  <a:schemeClr val="bg2">
                    <a:lumMod val="50000"/>
                  </a:schemeClr>
                </a:solidFill>
                <a:latin typeface="Abadi"/>
              </a:rPr>
              <a:t> Building, tuning and evaluation of classification models to guarantee optimal outcomes</a:t>
            </a: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dirty="0">
                <a:solidFill>
                  <a:schemeClr val="accent3">
                    <a:lumMod val="25000"/>
                  </a:schemeClr>
                </a:solidFill>
                <a:latin typeface="Abadi" panose="020B0604020104020204" pitchFamily="34" charset="0"/>
              </a:rPr>
              <a:t>Data sets collected:</a:t>
            </a:r>
          </a:p>
          <a:p>
            <a:pPr lvl="1">
              <a:lnSpc>
                <a:spcPct val="100000"/>
              </a:lnSpc>
              <a:spcBef>
                <a:spcPts val="1400"/>
              </a:spcBef>
            </a:pPr>
            <a:r>
              <a:rPr lang="en-US" b="1" dirty="0">
                <a:solidFill>
                  <a:schemeClr val="accent3">
                    <a:lumMod val="25000"/>
                  </a:schemeClr>
                </a:solidFill>
                <a:latin typeface="Abadi" panose="020B0604020104020204" pitchFamily="34" charset="0"/>
              </a:rPr>
              <a:t>SpaceX API</a:t>
            </a:r>
            <a:r>
              <a:rPr lang="en-US" dirty="0">
                <a:solidFill>
                  <a:schemeClr val="accent3">
                    <a:lumMod val="25000"/>
                  </a:schemeClr>
                </a:solidFill>
                <a:latin typeface="Abadi" panose="020B0604020104020204" pitchFamily="34" charset="0"/>
              </a:rPr>
              <a:t>: Open Source REST API for launch, rocket, core, launchpad, and landing pad data</a:t>
            </a:r>
          </a:p>
          <a:p>
            <a:pPr lvl="2">
              <a:lnSpc>
                <a:spcPct val="100000"/>
              </a:lnSpc>
              <a:spcBef>
                <a:spcPts val="1400"/>
              </a:spcBef>
            </a:pPr>
            <a:r>
              <a:rPr lang="en-US" sz="1800" dirty="0">
                <a:solidFill>
                  <a:schemeClr val="accent3">
                    <a:lumMod val="25000"/>
                  </a:schemeClr>
                </a:solidFill>
                <a:latin typeface="Abadi" panose="020B0604020104020204" pitchFamily="34" charset="0"/>
              </a:rPr>
              <a:t>https://api.spacexdata.com/v4/</a:t>
            </a:r>
          </a:p>
          <a:p>
            <a:pPr lvl="1">
              <a:lnSpc>
                <a:spcPct val="100000"/>
              </a:lnSpc>
              <a:spcBef>
                <a:spcPts val="1400"/>
              </a:spcBef>
            </a:pPr>
            <a:r>
              <a:rPr lang="en-US" b="1" dirty="0">
                <a:solidFill>
                  <a:schemeClr val="accent3">
                    <a:lumMod val="25000"/>
                  </a:schemeClr>
                </a:solidFill>
                <a:latin typeface="Abadi" panose="020B0604020104020204" pitchFamily="34" charset="0"/>
              </a:rPr>
              <a:t>Wikipedia</a:t>
            </a:r>
            <a:r>
              <a:rPr lang="en-US" dirty="0">
                <a:solidFill>
                  <a:schemeClr val="accent3">
                    <a:lumMod val="25000"/>
                  </a:schemeClr>
                </a:solidFill>
                <a:latin typeface="Abadi" panose="020B0604020104020204" pitchFamily="34" charset="0"/>
              </a:rPr>
              <a:t>: List of Falcon 9 and Falcon Heavy launches</a:t>
            </a:r>
          </a:p>
          <a:p>
            <a:pPr lvl="2">
              <a:lnSpc>
                <a:spcPct val="100000"/>
              </a:lnSpc>
              <a:spcBef>
                <a:spcPts val="1400"/>
              </a:spcBef>
            </a:pPr>
            <a:r>
              <a:rPr lang="en-US" sz="1800" dirty="0">
                <a:solidFill>
                  <a:schemeClr val="accent3">
                    <a:lumMod val="25000"/>
                  </a:schemeClr>
                </a:solidFill>
                <a:latin typeface="Abadi" panose="020B0604020104020204" pitchFamily="34" charset="0"/>
              </a:rPr>
              <a:t>https://en.wikipedia.org/wiki/List_of_Falcon_9_and_Falcon_Heavy_launches</a:t>
            </a:r>
          </a:p>
          <a:p>
            <a:pPr marL="0" indent="0">
              <a:buNone/>
            </a:pPr>
            <a:endParaRPr lang="en-US" sz="3600"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a:xfrm>
            <a:off x="8714772" y="6182890"/>
            <a:ext cx="2743200" cy="401638"/>
          </a:xfrm>
        </p:spPr>
        <p:txBody>
          <a:bodyPr/>
          <a:lstStyle/>
          <a:p>
            <a:fld id="{5075537C-CA84-1446-933C-8E9D027F9201}" type="slidenum">
              <a:rPr lang="en-US" smtClean="0"/>
              <a:t>8</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4640263" cy="4225925"/>
          </a:xfrm>
          <a:prstGeom prst="rect">
            <a:avLst/>
          </a:prstGeom>
        </p:spPr>
        <p:txBody>
          <a:bodyPr vert="horz" lIns="91440" tIns="45720" rIns="91440" bIns="45720" rtlCol="0" anchor="t">
            <a:normAutofit/>
          </a:body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data was obtained from the Open SpaceX API following the steps shown in the flowchart presented</a:t>
            </a:r>
          </a:p>
          <a:p>
            <a:pPr algn="just">
              <a:lnSpc>
                <a:spcPct val="100000"/>
              </a:lnSpc>
              <a:spcBef>
                <a:spcPts val="1400"/>
              </a:spcBef>
            </a:pPr>
            <a:endParaRPr lang="en-US" sz="2200" dirty="0">
              <a:solidFill>
                <a:schemeClr val="accent3">
                  <a:lumMod val="25000"/>
                </a:schemeClr>
              </a:solidFill>
              <a:latin typeface="Abadi"/>
            </a:endParaRPr>
          </a:p>
          <a:p>
            <a:pPr algn="just">
              <a:lnSpc>
                <a:spcPct val="100000"/>
              </a:lnSpc>
              <a:spcBef>
                <a:spcPts val="1400"/>
              </a:spcBef>
            </a:pPr>
            <a:r>
              <a:rPr lang="en-US" sz="2200" dirty="0">
                <a:solidFill>
                  <a:schemeClr val="accent3">
                    <a:lumMod val="25000"/>
                  </a:schemeClr>
                </a:solidFill>
                <a:latin typeface="Abadi" panose="020B0604020104020204" pitchFamily="34" charset="0"/>
              </a:rPr>
              <a:t>GitHub URL of the completed SpaceX API calls notebook: </a:t>
            </a:r>
            <a:r>
              <a:rPr lang="en-US" sz="1800" dirty="0">
                <a:solidFill>
                  <a:schemeClr val="accent3">
                    <a:lumMod val="25000"/>
                  </a:schemeClr>
                </a:solidFill>
                <a:latin typeface="Abadi" panose="020B0604020104020204" pitchFamily="34" charset="0"/>
                <a:hlinkClick r:id="rId3"/>
              </a:rPr>
              <a:t>https://github.com/lepanitz/IBM---Final-Project/blob/main/01%20jupyter-labs-spacex-data-collection-api.ipynb</a:t>
            </a:r>
            <a:endParaRPr lang="en-US" sz="1800" dirty="0">
              <a:solidFill>
                <a:schemeClr val="accent3">
                  <a:lumMod val="25000"/>
                </a:schemeClr>
              </a:solidFill>
              <a:latin typeface="Abadi" panose="020B0604020104020204" pitchFamily="34" charset="0"/>
            </a:endParaRPr>
          </a:p>
          <a:p>
            <a:pPr algn="just"/>
            <a:endParaRPr lang="en-US" dirty="0"/>
          </a:p>
          <a:p>
            <a:pPr algn="just"/>
            <a:endParaRPr lang="en-US"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
        <p:nvSpPr>
          <p:cNvPr id="2" name="Retângulo: Cantos Arredondados 1">
            <a:extLst>
              <a:ext uri="{FF2B5EF4-FFF2-40B4-BE49-F238E27FC236}">
                <a16:creationId xmlns:a16="http://schemas.microsoft.com/office/drawing/2014/main" id="{78F2C601-27E5-16BF-31B6-F2A32643D40C}"/>
              </a:ext>
            </a:extLst>
          </p:cNvPr>
          <p:cNvSpPr/>
          <p:nvPr/>
        </p:nvSpPr>
        <p:spPr>
          <a:xfrm>
            <a:off x="6528619" y="1473285"/>
            <a:ext cx="4929353" cy="549049"/>
          </a:xfrm>
          <a:prstGeom prst="roundRect">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Getting Response from Space X API</a:t>
            </a:r>
            <a:endParaRPr lang="pt-BR" dirty="0"/>
          </a:p>
        </p:txBody>
      </p:sp>
      <p:sp>
        <p:nvSpPr>
          <p:cNvPr id="7" name="Retângulo: Cantos Arredondados 6">
            <a:extLst>
              <a:ext uri="{FF2B5EF4-FFF2-40B4-BE49-F238E27FC236}">
                <a16:creationId xmlns:a16="http://schemas.microsoft.com/office/drawing/2014/main" id="{FF57FC24-CAE3-76C4-5CA2-C311350025ED}"/>
              </a:ext>
            </a:extLst>
          </p:cNvPr>
          <p:cNvSpPr/>
          <p:nvPr/>
        </p:nvSpPr>
        <p:spPr>
          <a:xfrm>
            <a:off x="6528618" y="2316713"/>
            <a:ext cx="4929353" cy="549049"/>
          </a:xfrm>
          <a:prstGeom prst="roundRect">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Convert Response to JSON File</a:t>
            </a:r>
            <a:endParaRPr lang="pt-BR" dirty="0"/>
          </a:p>
        </p:txBody>
      </p:sp>
      <p:sp>
        <p:nvSpPr>
          <p:cNvPr id="8" name="Retângulo: Cantos Arredondados 7">
            <a:extLst>
              <a:ext uri="{FF2B5EF4-FFF2-40B4-BE49-F238E27FC236}">
                <a16:creationId xmlns:a16="http://schemas.microsoft.com/office/drawing/2014/main" id="{528F2055-74F9-CE85-E3CF-F735DF377DC2}"/>
              </a:ext>
            </a:extLst>
          </p:cNvPr>
          <p:cNvSpPr/>
          <p:nvPr/>
        </p:nvSpPr>
        <p:spPr>
          <a:xfrm>
            <a:off x="6528619" y="3160141"/>
            <a:ext cx="4929353" cy="549049"/>
          </a:xfrm>
          <a:prstGeom prst="round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Request information about rockets, launchpads, payloads and core using custom functions</a:t>
            </a:r>
            <a:endParaRPr lang="pt-BR" dirty="0"/>
          </a:p>
        </p:txBody>
      </p:sp>
      <p:sp>
        <p:nvSpPr>
          <p:cNvPr id="9" name="Retângulo: Cantos Arredondados 8">
            <a:extLst>
              <a:ext uri="{FF2B5EF4-FFF2-40B4-BE49-F238E27FC236}">
                <a16:creationId xmlns:a16="http://schemas.microsoft.com/office/drawing/2014/main" id="{8EE32FED-0B16-BE82-DF31-9EE454AD7CE0}"/>
              </a:ext>
            </a:extLst>
          </p:cNvPr>
          <p:cNvSpPr/>
          <p:nvPr/>
        </p:nvSpPr>
        <p:spPr>
          <a:xfrm>
            <a:off x="6528619" y="4003569"/>
            <a:ext cx="4929353" cy="549049"/>
          </a:xfrm>
          <a:prstGeom prst="round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Create a dictionary with all data obtained</a:t>
            </a:r>
            <a:endParaRPr lang="pt-BR" dirty="0">
              <a:solidFill>
                <a:sysClr val="windowText" lastClr="000000"/>
              </a:solidFill>
            </a:endParaRPr>
          </a:p>
        </p:txBody>
      </p:sp>
      <p:sp>
        <p:nvSpPr>
          <p:cNvPr id="10" name="Retângulo: Cantos Arredondados 9">
            <a:extLst>
              <a:ext uri="{FF2B5EF4-FFF2-40B4-BE49-F238E27FC236}">
                <a16:creationId xmlns:a16="http://schemas.microsoft.com/office/drawing/2014/main" id="{65B7F82F-44B8-B9E4-75AF-9DB358AAC0B1}"/>
              </a:ext>
            </a:extLst>
          </p:cNvPr>
          <p:cNvSpPr/>
          <p:nvPr/>
        </p:nvSpPr>
        <p:spPr>
          <a:xfrm>
            <a:off x="6528617" y="4858893"/>
            <a:ext cx="4929353" cy="549049"/>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Create a </a:t>
            </a:r>
            <a:r>
              <a:rPr lang="en-US" dirty="0" err="1">
                <a:solidFill>
                  <a:sysClr val="windowText" lastClr="000000"/>
                </a:solidFill>
              </a:rPr>
              <a:t>dataframe</a:t>
            </a:r>
            <a:r>
              <a:rPr lang="en-US" dirty="0">
                <a:solidFill>
                  <a:sysClr val="windowText" lastClr="000000"/>
                </a:solidFill>
              </a:rPr>
              <a:t> from the dictionary</a:t>
            </a:r>
            <a:endParaRPr lang="pt-BR" dirty="0">
              <a:solidFill>
                <a:sysClr val="windowText" lastClr="000000"/>
              </a:solidFill>
            </a:endParaRPr>
          </a:p>
        </p:txBody>
      </p:sp>
      <p:sp>
        <p:nvSpPr>
          <p:cNvPr id="11" name="Retângulo: Cantos Arredondados 10">
            <a:extLst>
              <a:ext uri="{FF2B5EF4-FFF2-40B4-BE49-F238E27FC236}">
                <a16:creationId xmlns:a16="http://schemas.microsoft.com/office/drawing/2014/main" id="{B69A29C4-152C-FC54-BE76-EA427BA643E2}"/>
              </a:ext>
            </a:extLst>
          </p:cNvPr>
          <p:cNvSpPr/>
          <p:nvPr/>
        </p:nvSpPr>
        <p:spPr>
          <a:xfrm>
            <a:off x="6528616" y="5680902"/>
            <a:ext cx="4929353" cy="549049"/>
          </a:xfrm>
          <a:prstGeom prst="round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Export a </a:t>
            </a:r>
            <a:r>
              <a:rPr lang="en-US" dirty="0" err="1">
                <a:solidFill>
                  <a:sysClr val="windowText" lastClr="000000"/>
                </a:solidFill>
              </a:rPr>
              <a:t>dataframe</a:t>
            </a:r>
            <a:r>
              <a:rPr lang="en-US" dirty="0">
                <a:solidFill>
                  <a:sysClr val="windowText" lastClr="000000"/>
                </a:solidFill>
              </a:rPr>
              <a:t> to a CSV file</a:t>
            </a:r>
            <a:endParaRPr lang="pt-BR" dirty="0">
              <a:solidFill>
                <a:sysClr val="windowText" lastClr="000000"/>
              </a:solidFill>
            </a:endParaRPr>
          </a:p>
        </p:txBody>
      </p:sp>
      <p:cxnSp>
        <p:nvCxnSpPr>
          <p:cNvPr id="13" name="Conector de Seta Reta 12">
            <a:extLst>
              <a:ext uri="{FF2B5EF4-FFF2-40B4-BE49-F238E27FC236}">
                <a16:creationId xmlns:a16="http://schemas.microsoft.com/office/drawing/2014/main" id="{2A97D4EF-C339-8963-030B-F0D99605300D}"/>
              </a:ext>
            </a:extLst>
          </p:cNvPr>
          <p:cNvCxnSpPr>
            <a:stCxn id="2" idx="2"/>
            <a:endCxn id="7" idx="0"/>
          </p:cNvCxnSpPr>
          <p:nvPr/>
        </p:nvCxnSpPr>
        <p:spPr>
          <a:xfrm flipH="1">
            <a:off x="8993295" y="2022334"/>
            <a:ext cx="1" cy="2943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Conector de Seta Reta 14">
            <a:extLst>
              <a:ext uri="{FF2B5EF4-FFF2-40B4-BE49-F238E27FC236}">
                <a16:creationId xmlns:a16="http://schemas.microsoft.com/office/drawing/2014/main" id="{90357C50-EC13-0175-E20F-04273C39429D}"/>
              </a:ext>
            </a:extLst>
          </p:cNvPr>
          <p:cNvCxnSpPr>
            <a:stCxn id="7" idx="2"/>
            <a:endCxn id="8" idx="0"/>
          </p:cNvCxnSpPr>
          <p:nvPr/>
        </p:nvCxnSpPr>
        <p:spPr>
          <a:xfrm>
            <a:off x="8993295" y="2865762"/>
            <a:ext cx="1" cy="2943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Conector de Seta Reta 16">
            <a:extLst>
              <a:ext uri="{FF2B5EF4-FFF2-40B4-BE49-F238E27FC236}">
                <a16:creationId xmlns:a16="http://schemas.microsoft.com/office/drawing/2014/main" id="{BF733CEF-2CBA-7987-4DC3-62F6C522C0AB}"/>
              </a:ext>
            </a:extLst>
          </p:cNvPr>
          <p:cNvCxnSpPr>
            <a:stCxn id="8" idx="2"/>
            <a:endCxn id="9" idx="0"/>
          </p:cNvCxnSpPr>
          <p:nvPr/>
        </p:nvCxnSpPr>
        <p:spPr>
          <a:xfrm>
            <a:off x="8993296" y="3709190"/>
            <a:ext cx="0" cy="2943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Conector de Seta Reta 18">
            <a:extLst>
              <a:ext uri="{FF2B5EF4-FFF2-40B4-BE49-F238E27FC236}">
                <a16:creationId xmlns:a16="http://schemas.microsoft.com/office/drawing/2014/main" id="{E56EB760-AD9B-48E9-6818-A2A4BDEF9920}"/>
              </a:ext>
            </a:extLst>
          </p:cNvPr>
          <p:cNvCxnSpPr>
            <a:stCxn id="9" idx="2"/>
            <a:endCxn id="10" idx="0"/>
          </p:cNvCxnSpPr>
          <p:nvPr/>
        </p:nvCxnSpPr>
        <p:spPr>
          <a:xfrm flipH="1">
            <a:off x="8993294" y="4552618"/>
            <a:ext cx="2" cy="3062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Conector de Seta Reta 20">
            <a:extLst>
              <a:ext uri="{FF2B5EF4-FFF2-40B4-BE49-F238E27FC236}">
                <a16:creationId xmlns:a16="http://schemas.microsoft.com/office/drawing/2014/main" id="{23C551D2-130C-7298-280E-56FD79AF66FD}"/>
              </a:ext>
            </a:extLst>
          </p:cNvPr>
          <p:cNvCxnSpPr>
            <a:endCxn id="11" idx="0"/>
          </p:cNvCxnSpPr>
          <p:nvPr/>
        </p:nvCxnSpPr>
        <p:spPr>
          <a:xfrm flipH="1">
            <a:off x="8993293" y="5407942"/>
            <a:ext cx="1" cy="2729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a:xfrm>
            <a:off x="8714772" y="6271379"/>
            <a:ext cx="2743200" cy="401638"/>
          </a:xfrm>
        </p:spPr>
        <p:txBody>
          <a:bodyPr/>
          <a:lstStyle/>
          <a:p>
            <a:fld id="{5075537C-CA84-1446-933C-8E9D027F9201}" type="slidenum">
              <a:rPr lang="en-US" smtClean="0"/>
              <a:t>9</a:t>
            </a:fld>
            <a:endParaRPr lang="en-US" dirty="0"/>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5" name="Retângulo: Cantos Arredondados 4">
            <a:extLst>
              <a:ext uri="{FF2B5EF4-FFF2-40B4-BE49-F238E27FC236}">
                <a16:creationId xmlns:a16="http://schemas.microsoft.com/office/drawing/2014/main" id="{AF47A68C-7191-C523-1B05-92F624FFBE2A}"/>
              </a:ext>
            </a:extLst>
          </p:cNvPr>
          <p:cNvSpPr/>
          <p:nvPr/>
        </p:nvSpPr>
        <p:spPr>
          <a:xfrm>
            <a:off x="6528619" y="1473285"/>
            <a:ext cx="4929353" cy="549049"/>
          </a:xfrm>
          <a:prstGeom prst="roundRect">
            <a:avLst/>
          </a:prstGeom>
          <a:solidFill>
            <a:schemeClr val="accent1">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Getting Response from Wikipedia HTML</a:t>
            </a:r>
            <a:endParaRPr lang="pt-BR" dirty="0"/>
          </a:p>
        </p:txBody>
      </p:sp>
      <p:sp>
        <p:nvSpPr>
          <p:cNvPr id="7" name="Retângulo: Cantos Arredondados 6">
            <a:extLst>
              <a:ext uri="{FF2B5EF4-FFF2-40B4-BE49-F238E27FC236}">
                <a16:creationId xmlns:a16="http://schemas.microsoft.com/office/drawing/2014/main" id="{5B0C229F-BFF3-3BF7-3E86-E247BB04A93D}"/>
              </a:ext>
            </a:extLst>
          </p:cNvPr>
          <p:cNvSpPr/>
          <p:nvPr/>
        </p:nvSpPr>
        <p:spPr>
          <a:xfrm>
            <a:off x="6528618" y="2316713"/>
            <a:ext cx="4929353" cy="549049"/>
          </a:xfrm>
          <a:prstGeom prst="roundRect">
            <a:avLst/>
          </a:prstGeom>
          <a:solidFill>
            <a:schemeClr val="accent1">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Create a </a:t>
            </a:r>
            <a:r>
              <a:rPr lang="en-US" dirty="0" err="1"/>
              <a:t>BeautifulSoup</a:t>
            </a:r>
            <a:r>
              <a:rPr lang="en-US" dirty="0"/>
              <a:t> Object</a:t>
            </a:r>
            <a:endParaRPr lang="pt-BR" dirty="0"/>
          </a:p>
        </p:txBody>
      </p:sp>
      <p:sp>
        <p:nvSpPr>
          <p:cNvPr id="8" name="Retângulo: Cantos Arredondados 7">
            <a:extLst>
              <a:ext uri="{FF2B5EF4-FFF2-40B4-BE49-F238E27FC236}">
                <a16:creationId xmlns:a16="http://schemas.microsoft.com/office/drawing/2014/main" id="{163E8FC0-0B89-35D8-068B-A91A98095812}"/>
              </a:ext>
            </a:extLst>
          </p:cNvPr>
          <p:cNvSpPr/>
          <p:nvPr/>
        </p:nvSpPr>
        <p:spPr>
          <a:xfrm>
            <a:off x="6528619" y="3160141"/>
            <a:ext cx="4929353" cy="549049"/>
          </a:xfrm>
          <a:prstGeom prst="roundRect">
            <a:avLst/>
          </a:prstGeom>
          <a:solidFill>
            <a:schemeClr val="accent1">
              <a:lumMod val="60000"/>
              <a:lumOff val="4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Collecting data by parsing HTML tables</a:t>
            </a:r>
            <a:endParaRPr lang="pt-BR" dirty="0"/>
          </a:p>
        </p:txBody>
      </p:sp>
      <p:sp>
        <p:nvSpPr>
          <p:cNvPr id="9" name="Retângulo: Cantos Arredondados 8">
            <a:extLst>
              <a:ext uri="{FF2B5EF4-FFF2-40B4-BE49-F238E27FC236}">
                <a16:creationId xmlns:a16="http://schemas.microsoft.com/office/drawing/2014/main" id="{55ABE419-B48D-9671-8664-8D82A58D2B7D}"/>
              </a:ext>
            </a:extLst>
          </p:cNvPr>
          <p:cNvSpPr/>
          <p:nvPr/>
        </p:nvSpPr>
        <p:spPr>
          <a:xfrm>
            <a:off x="6528619" y="4003569"/>
            <a:ext cx="4929353" cy="549049"/>
          </a:xfrm>
          <a:prstGeom prst="roundRect">
            <a:avLst/>
          </a:prstGeom>
          <a:solidFill>
            <a:schemeClr val="accent1">
              <a:lumMod val="40000"/>
              <a:lumOff val="6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Create a dictionary with all data obtained</a:t>
            </a:r>
            <a:endParaRPr lang="pt-BR" dirty="0">
              <a:solidFill>
                <a:sysClr val="windowText" lastClr="000000"/>
              </a:solidFill>
            </a:endParaRPr>
          </a:p>
        </p:txBody>
      </p:sp>
      <p:sp>
        <p:nvSpPr>
          <p:cNvPr id="10" name="Retângulo: Cantos Arredondados 9">
            <a:extLst>
              <a:ext uri="{FF2B5EF4-FFF2-40B4-BE49-F238E27FC236}">
                <a16:creationId xmlns:a16="http://schemas.microsoft.com/office/drawing/2014/main" id="{74006616-4240-D07B-50CA-A74B97A454F9}"/>
              </a:ext>
            </a:extLst>
          </p:cNvPr>
          <p:cNvSpPr/>
          <p:nvPr/>
        </p:nvSpPr>
        <p:spPr>
          <a:xfrm>
            <a:off x="6528617" y="4858893"/>
            <a:ext cx="4929353" cy="549049"/>
          </a:xfrm>
          <a:prstGeom prst="roundRect">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Create a </a:t>
            </a:r>
            <a:r>
              <a:rPr lang="en-US" dirty="0" err="1">
                <a:solidFill>
                  <a:sysClr val="windowText" lastClr="000000"/>
                </a:solidFill>
              </a:rPr>
              <a:t>dataframe</a:t>
            </a:r>
            <a:r>
              <a:rPr lang="en-US" dirty="0">
                <a:solidFill>
                  <a:sysClr val="windowText" lastClr="000000"/>
                </a:solidFill>
              </a:rPr>
              <a:t> from the dictionary</a:t>
            </a:r>
            <a:endParaRPr lang="pt-BR" dirty="0">
              <a:solidFill>
                <a:sysClr val="windowText" lastClr="000000"/>
              </a:solidFill>
            </a:endParaRPr>
          </a:p>
        </p:txBody>
      </p:sp>
      <p:sp>
        <p:nvSpPr>
          <p:cNvPr id="12" name="Retângulo: Cantos Arredondados 11">
            <a:extLst>
              <a:ext uri="{FF2B5EF4-FFF2-40B4-BE49-F238E27FC236}">
                <a16:creationId xmlns:a16="http://schemas.microsoft.com/office/drawing/2014/main" id="{82334065-D1B4-59D6-84EC-0701FAF16000}"/>
              </a:ext>
            </a:extLst>
          </p:cNvPr>
          <p:cNvSpPr/>
          <p:nvPr/>
        </p:nvSpPr>
        <p:spPr>
          <a:xfrm>
            <a:off x="6528616" y="5680902"/>
            <a:ext cx="4929353" cy="549049"/>
          </a:xfrm>
          <a:prstGeom prst="roundRect">
            <a:avLst/>
          </a:prstGeom>
          <a:solidFill>
            <a:schemeClr val="tx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ysClr val="windowText" lastClr="000000"/>
                </a:solidFill>
              </a:rPr>
              <a:t>Export a </a:t>
            </a:r>
            <a:r>
              <a:rPr lang="en-US" dirty="0" err="1">
                <a:solidFill>
                  <a:sysClr val="windowText" lastClr="000000"/>
                </a:solidFill>
              </a:rPr>
              <a:t>dataframe</a:t>
            </a:r>
            <a:r>
              <a:rPr lang="en-US" dirty="0">
                <a:solidFill>
                  <a:sysClr val="windowText" lastClr="000000"/>
                </a:solidFill>
              </a:rPr>
              <a:t> to a CSV file</a:t>
            </a:r>
            <a:endParaRPr lang="pt-BR" dirty="0">
              <a:solidFill>
                <a:sysClr val="windowText" lastClr="000000"/>
              </a:solidFill>
            </a:endParaRPr>
          </a:p>
        </p:txBody>
      </p:sp>
      <p:cxnSp>
        <p:nvCxnSpPr>
          <p:cNvPr id="13" name="Conector de Seta Reta 12">
            <a:extLst>
              <a:ext uri="{FF2B5EF4-FFF2-40B4-BE49-F238E27FC236}">
                <a16:creationId xmlns:a16="http://schemas.microsoft.com/office/drawing/2014/main" id="{016010C5-9EC0-A508-2CBD-CBC22D872DE0}"/>
              </a:ext>
            </a:extLst>
          </p:cNvPr>
          <p:cNvCxnSpPr>
            <a:stCxn id="5" idx="2"/>
            <a:endCxn id="7" idx="0"/>
          </p:cNvCxnSpPr>
          <p:nvPr/>
        </p:nvCxnSpPr>
        <p:spPr>
          <a:xfrm flipH="1">
            <a:off x="8993295" y="2022334"/>
            <a:ext cx="1" cy="2943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Conector de Seta Reta 13">
            <a:extLst>
              <a:ext uri="{FF2B5EF4-FFF2-40B4-BE49-F238E27FC236}">
                <a16:creationId xmlns:a16="http://schemas.microsoft.com/office/drawing/2014/main" id="{B0D25FC1-7663-9E4E-177D-AE14F5D85F37}"/>
              </a:ext>
            </a:extLst>
          </p:cNvPr>
          <p:cNvCxnSpPr>
            <a:stCxn id="7" idx="2"/>
            <a:endCxn id="8" idx="0"/>
          </p:cNvCxnSpPr>
          <p:nvPr/>
        </p:nvCxnSpPr>
        <p:spPr>
          <a:xfrm>
            <a:off x="8993295" y="2865762"/>
            <a:ext cx="1" cy="2943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Conector de Seta Reta 14">
            <a:extLst>
              <a:ext uri="{FF2B5EF4-FFF2-40B4-BE49-F238E27FC236}">
                <a16:creationId xmlns:a16="http://schemas.microsoft.com/office/drawing/2014/main" id="{06B6E738-6FE9-36CA-1906-DF662D55458F}"/>
              </a:ext>
            </a:extLst>
          </p:cNvPr>
          <p:cNvCxnSpPr>
            <a:stCxn id="8" idx="2"/>
            <a:endCxn id="9" idx="0"/>
          </p:cNvCxnSpPr>
          <p:nvPr/>
        </p:nvCxnSpPr>
        <p:spPr>
          <a:xfrm>
            <a:off x="8993296" y="3709190"/>
            <a:ext cx="0" cy="29437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Conector de Seta Reta 15">
            <a:extLst>
              <a:ext uri="{FF2B5EF4-FFF2-40B4-BE49-F238E27FC236}">
                <a16:creationId xmlns:a16="http://schemas.microsoft.com/office/drawing/2014/main" id="{8353B512-4CD3-0147-FF70-E0BEC13A3E93}"/>
              </a:ext>
            </a:extLst>
          </p:cNvPr>
          <p:cNvCxnSpPr>
            <a:stCxn id="9" idx="2"/>
            <a:endCxn id="10" idx="0"/>
          </p:cNvCxnSpPr>
          <p:nvPr/>
        </p:nvCxnSpPr>
        <p:spPr>
          <a:xfrm flipH="1">
            <a:off x="8993294" y="4552618"/>
            <a:ext cx="2" cy="3062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Conector de Seta Reta 16">
            <a:extLst>
              <a:ext uri="{FF2B5EF4-FFF2-40B4-BE49-F238E27FC236}">
                <a16:creationId xmlns:a16="http://schemas.microsoft.com/office/drawing/2014/main" id="{BD1F8FC5-4ECF-BEA3-78A3-9BF28D146B38}"/>
              </a:ext>
            </a:extLst>
          </p:cNvPr>
          <p:cNvCxnSpPr>
            <a:endCxn id="12" idx="0"/>
          </p:cNvCxnSpPr>
          <p:nvPr/>
        </p:nvCxnSpPr>
        <p:spPr>
          <a:xfrm flipH="1">
            <a:off x="8993293" y="5407942"/>
            <a:ext cx="1" cy="27296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 Placeholder 2">
            <a:extLst>
              <a:ext uri="{FF2B5EF4-FFF2-40B4-BE49-F238E27FC236}">
                <a16:creationId xmlns:a16="http://schemas.microsoft.com/office/drawing/2014/main" id="{25E7453B-6526-696A-555E-655A07BEBEC6}"/>
              </a:ext>
            </a:extLst>
          </p:cNvPr>
          <p:cNvSpPr txBox="1">
            <a:spLocks/>
          </p:cNvSpPr>
          <p:nvPr/>
        </p:nvSpPr>
        <p:spPr>
          <a:xfrm>
            <a:off x="820738" y="1800225"/>
            <a:ext cx="4640263" cy="4225925"/>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00000"/>
              </a:lnSpc>
              <a:spcBef>
                <a:spcPts val="1400"/>
              </a:spcBef>
            </a:pPr>
            <a:r>
              <a:rPr lang="en-US" sz="2200" dirty="0">
                <a:solidFill>
                  <a:schemeClr val="accent3">
                    <a:lumMod val="25000"/>
                  </a:schemeClr>
                </a:solidFill>
                <a:latin typeface="Abadi" panose="020B0604020104020204" pitchFamily="34" charset="0"/>
              </a:rPr>
              <a:t>The data was obtained from the Wikipedia Webpage following the steps shown in the flowchart presented</a:t>
            </a:r>
          </a:p>
          <a:p>
            <a:pPr algn="just">
              <a:lnSpc>
                <a:spcPct val="100000"/>
              </a:lnSpc>
              <a:spcBef>
                <a:spcPts val="1400"/>
              </a:spcBef>
            </a:pPr>
            <a:endParaRPr lang="en-US" sz="2200" dirty="0">
              <a:solidFill>
                <a:schemeClr val="accent3">
                  <a:lumMod val="25000"/>
                </a:schemeClr>
              </a:solidFill>
              <a:latin typeface="Abadi"/>
            </a:endParaRPr>
          </a:p>
          <a:p>
            <a:pPr algn="just">
              <a:lnSpc>
                <a:spcPct val="100000"/>
              </a:lnSpc>
              <a:spcBef>
                <a:spcPts val="1400"/>
              </a:spcBef>
            </a:pPr>
            <a:r>
              <a:rPr lang="en-US" sz="2200" dirty="0">
                <a:solidFill>
                  <a:schemeClr val="accent3">
                    <a:lumMod val="25000"/>
                  </a:schemeClr>
                </a:solidFill>
                <a:latin typeface="Abadi" panose="020B0604020104020204" pitchFamily="34" charset="0"/>
              </a:rPr>
              <a:t>GitHub URL of the completed Wikipedia Web scraping notebook: </a:t>
            </a:r>
            <a:r>
              <a:rPr lang="en-US" sz="1800" dirty="0">
                <a:solidFill>
                  <a:schemeClr val="accent3">
                    <a:lumMod val="25000"/>
                  </a:schemeClr>
                </a:solidFill>
                <a:latin typeface="Abadi" panose="020B0604020104020204" pitchFamily="34" charset="0"/>
                <a:hlinkClick r:id="rId3"/>
              </a:rPr>
              <a:t>https://github.com/lepanitz/IBM---Final-Project/blob/main/02%20jupyter-labs-webscraping.ipynb</a:t>
            </a:r>
            <a:endParaRPr lang="en-US" sz="1800" dirty="0">
              <a:solidFill>
                <a:schemeClr val="accent3">
                  <a:lumMod val="25000"/>
                </a:schemeClr>
              </a:solidFill>
              <a:latin typeface="Abadi" panose="020B0604020104020204" pitchFamily="34" charset="0"/>
            </a:endParaRPr>
          </a:p>
          <a:p>
            <a:pPr algn="just"/>
            <a:endParaRPr lang="en-US" dirty="0"/>
          </a:p>
          <a:p>
            <a:pPr algn="just"/>
            <a:endParaRPr lang="en-US" dirty="0"/>
          </a:p>
        </p:txBody>
      </p: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3.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2404</TotalTime>
  <Words>2259</Words>
  <Application>Microsoft Office PowerPoint</Application>
  <PresentationFormat>Widescreen</PresentationFormat>
  <Paragraphs>289</Paragraphs>
  <Slides>46</Slides>
  <Notes>3</Notes>
  <HiddenSlides>0</HiddenSlides>
  <MMClips>0</MMClips>
  <ScaleCrop>false</ScaleCrop>
  <HeadingPairs>
    <vt:vector size="6" baseType="variant">
      <vt:variant>
        <vt:lpstr>Fontes usadas</vt:lpstr>
      </vt:variant>
      <vt:variant>
        <vt:i4>7</vt:i4>
      </vt:variant>
      <vt:variant>
        <vt:lpstr>Tema</vt:lpstr>
      </vt:variant>
      <vt:variant>
        <vt:i4>1</vt:i4>
      </vt:variant>
      <vt:variant>
        <vt:lpstr>Títulos de slides</vt:lpstr>
      </vt:variant>
      <vt:variant>
        <vt:i4>46</vt:i4>
      </vt:variant>
    </vt:vector>
  </HeadingPairs>
  <TitlesOfParts>
    <vt:vector size="54" baseType="lpstr">
      <vt:lpstr>Abadi</vt:lpstr>
      <vt:lpstr>Arial</vt:lpstr>
      <vt:lpstr>Calibri</vt:lpstr>
      <vt:lpstr>Calibri Light</vt:lpstr>
      <vt:lpstr>Consolas</vt:lpstr>
      <vt:lpstr>IBM Plex Mono SemiBold</vt:lpstr>
      <vt:lpstr>IBM Plex Mono Text</vt:lpstr>
      <vt:lpstr>Custom Design</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leandro panitz</cp:lastModifiedBy>
  <cp:revision>206</cp:revision>
  <dcterms:created xsi:type="dcterms:W3CDTF">2021-04-29T18:58:34Z</dcterms:created>
  <dcterms:modified xsi:type="dcterms:W3CDTF">2023-09-29T18:54:50Z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